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6" r:id="rId1"/>
  </p:sldMasterIdLst>
  <p:notesMasterIdLst>
    <p:notesMasterId r:id="rId24"/>
  </p:notesMasterIdLst>
  <p:handoutMasterIdLst>
    <p:handoutMasterId r:id="rId25"/>
  </p:handoutMasterIdLst>
  <p:sldIdLst>
    <p:sldId id="256" r:id="rId2"/>
    <p:sldId id="267" r:id="rId3"/>
    <p:sldId id="259" r:id="rId4"/>
    <p:sldId id="260" r:id="rId5"/>
    <p:sldId id="273" r:id="rId6"/>
    <p:sldId id="268" r:id="rId7"/>
    <p:sldId id="272" r:id="rId8"/>
    <p:sldId id="262" r:id="rId9"/>
    <p:sldId id="261" r:id="rId10"/>
    <p:sldId id="257" r:id="rId11"/>
    <p:sldId id="274" r:id="rId12"/>
    <p:sldId id="276" r:id="rId13"/>
    <p:sldId id="590" r:id="rId14"/>
    <p:sldId id="591" r:id="rId15"/>
    <p:sldId id="593" r:id="rId16"/>
    <p:sldId id="595" r:id="rId17"/>
    <p:sldId id="599" r:id="rId18"/>
    <p:sldId id="601" r:id="rId19"/>
    <p:sldId id="600" r:id="rId20"/>
    <p:sldId id="602" r:id="rId21"/>
    <p:sldId id="603" r:id="rId22"/>
    <p:sldId id="28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A702"/>
    <a:srgbClr val="FFC4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82" autoAdjust="0"/>
    <p:restoredTop sz="94660"/>
  </p:normalViewPr>
  <p:slideViewPr>
    <p:cSldViewPr snapToGrid="0">
      <p:cViewPr varScale="1">
        <p:scale>
          <a:sx n="105" d="100"/>
          <a:sy n="105" d="100"/>
        </p:scale>
        <p:origin x="21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36A5E3-5A19-5B43-8BD3-2F7506EB81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7216D30-DB15-AA47-BF96-BD1AE0A068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924B96E-297E-554A-8818-640A9D239B41}" type="datetimeFigureOut">
              <a:t>7/9/19</a:t>
            </a:fld>
            <a:endParaRPr lang="en-US"/>
          </a:p>
        </p:txBody>
      </p:sp>
      <p:sp>
        <p:nvSpPr>
          <p:cNvPr id="4" name="Footer Placeholder 3">
            <a:extLst>
              <a:ext uri="{FF2B5EF4-FFF2-40B4-BE49-F238E27FC236}">
                <a16:creationId xmlns:a16="http://schemas.microsoft.com/office/drawing/2014/main" id="{BD365DD9-A67A-B74B-998C-DA21684627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www.lentinivisas.com</a:t>
            </a:r>
          </a:p>
        </p:txBody>
      </p:sp>
      <p:sp>
        <p:nvSpPr>
          <p:cNvPr id="5" name="Slide Number Placeholder 4">
            <a:extLst>
              <a:ext uri="{FF2B5EF4-FFF2-40B4-BE49-F238E27FC236}">
                <a16:creationId xmlns:a16="http://schemas.microsoft.com/office/drawing/2014/main" id="{41D7475A-794A-D54D-8EA3-05AC5A3BA4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A50FE4-8719-8440-B4B2-DFE66D752BEB}" type="slidenum">
              <a:t>‹#›</a:t>
            </a:fld>
            <a:endParaRPr lang="en-US"/>
          </a:p>
        </p:txBody>
      </p:sp>
    </p:spTree>
    <p:extLst>
      <p:ext uri="{BB962C8B-B14F-4D97-AF65-F5344CB8AC3E}">
        <p14:creationId xmlns:p14="http://schemas.microsoft.com/office/powerpoint/2010/main" val="21683563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79F9C-1D7A-4FFC-8D25-9FAD57C12B17}" type="datetimeFigureOut">
              <a:rPr lang="en-US" smtClean="0"/>
              <a:t>7/9/19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www.lentinivisas.com</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9EBF4-9C2D-4274-99C9-5273EDDDB798}" type="slidenum">
              <a:rPr lang="en-US" smtClean="0"/>
              <a:t>‹#›</a:t>
            </a:fld>
            <a:endParaRPr lang="en-US"/>
          </a:p>
        </p:txBody>
      </p:sp>
    </p:spTree>
    <p:extLst>
      <p:ext uri="{BB962C8B-B14F-4D97-AF65-F5344CB8AC3E}">
        <p14:creationId xmlns:p14="http://schemas.microsoft.com/office/powerpoint/2010/main" val="20296946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body"/>
          </p:nvPr>
        </p:nvSpPr>
        <p:spPr>
          <a:xfrm>
            <a:off x="723435" y="4521586"/>
            <a:ext cx="5785956" cy="4282107"/>
          </a:xfrm>
          <a:prstGeom prst="rect">
            <a:avLst/>
          </a:prstGeom>
        </p:spPr>
        <p:txBody>
          <a:bodyPr lIns="0" tIns="0" rIns="0" bIns="0"/>
          <a:lstStyle/>
          <a:p>
            <a:r>
              <a:rPr lang="en-US" sz="2200" dirty="0">
                <a:latin typeface="Arial"/>
              </a:rPr>
              <a:t>jacki@lentinivisas.com</a:t>
            </a:r>
            <a:endParaRPr dirty="0"/>
          </a:p>
          <a:p>
            <a:r>
              <a:rPr lang="en-US" sz="2200" dirty="0">
                <a:latin typeface="Arial"/>
              </a:rPr>
              <a:t>630-262-1435</a:t>
            </a:r>
            <a:endParaRPr dirty="0"/>
          </a:p>
          <a:p>
            <a:endParaRPr dirty="0"/>
          </a:p>
        </p:txBody>
      </p:sp>
      <p:sp>
        <p:nvSpPr>
          <p:cNvPr id="150" name="CustomShape 2"/>
          <p:cNvSpPr/>
          <p:nvPr/>
        </p:nvSpPr>
        <p:spPr>
          <a:xfrm>
            <a:off x="4097942" y="9041672"/>
            <a:ext cx="3133364" cy="474457"/>
          </a:xfrm>
          <a:prstGeom prst="rect">
            <a:avLst/>
          </a:prstGeom>
          <a:noFill/>
          <a:ln>
            <a:noFill/>
          </a:ln>
        </p:spPr>
        <p:style>
          <a:lnRef idx="0">
            <a:scrgbClr r="0" g="0" b="0"/>
          </a:lnRef>
          <a:fillRef idx="0">
            <a:scrgbClr r="0" g="0" b="0"/>
          </a:fillRef>
          <a:effectRef idx="0">
            <a:scrgbClr r="0" g="0" b="0"/>
          </a:effectRef>
          <a:fontRef idx="minor"/>
        </p:style>
        <p:txBody>
          <a:bodyPr lIns="94202" tIns="47102" rIns="94202" bIns="47102" anchor="b"/>
          <a:lstStyle/>
          <a:p>
            <a:pPr algn="r">
              <a:lnSpc>
                <a:spcPct val="100000"/>
              </a:lnSpc>
            </a:pPr>
            <a:fld id="{614D12DE-AE57-41C3-996B-F2E409E52451}" type="slidenum">
              <a:rPr lang="en-US" sz="1200">
                <a:solidFill>
                  <a:srgbClr val="000000"/>
                </a:solidFill>
              </a:rPr>
              <a:t>22</a:t>
            </a:fld>
            <a:endParaRPr dirty="0"/>
          </a:p>
        </p:txBody>
      </p:sp>
      <p:sp>
        <p:nvSpPr>
          <p:cNvPr id="2" name="Footer Placeholder 1">
            <a:extLst>
              <a:ext uri="{FF2B5EF4-FFF2-40B4-BE49-F238E27FC236}">
                <a16:creationId xmlns:a16="http://schemas.microsoft.com/office/drawing/2014/main" id="{3684B520-0403-5A41-92F5-97C3970BA64B}"/>
              </a:ext>
            </a:extLst>
          </p:cNvPr>
          <p:cNvSpPr>
            <a:spLocks noGrp="1"/>
          </p:cNvSpPr>
          <p:nvPr>
            <p:ph type="ftr" sz="quarter" idx="4"/>
          </p:nvPr>
        </p:nvSpPr>
        <p:spPr/>
        <p:txBody>
          <a:bodyPr/>
          <a:lstStyle/>
          <a:p>
            <a:r>
              <a:rPr lang="en-US"/>
              <a:t>www.lentinivisas.com</a:t>
            </a:r>
          </a:p>
        </p:txBody>
      </p:sp>
    </p:spTree>
    <p:extLst>
      <p:ext uri="{BB962C8B-B14F-4D97-AF65-F5344CB8AC3E}">
        <p14:creationId xmlns:p14="http://schemas.microsoft.com/office/powerpoint/2010/main" val="126551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9D0AF10-9F33-E649-9434-140DBE65973D}"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653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44720DF-987F-8940-84C2-DCB3AA4736DC}"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254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61767A1-3A90-AE41-8305-FF48EEDF0854}"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3086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5CECDF5B-CC4B-F440-B935-5A764A139DA2}" type="datetime1">
              <a:t>7/9/19</a:t>
            </a:fld>
            <a:endParaRPr lang="en-US" dirty="0"/>
          </a:p>
        </p:txBody>
      </p:sp>
      <p:sp>
        <p:nvSpPr>
          <p:cNvPr id="6" name="Footer Placeholder 5"/>
          <p:cNvSpPr>
            <a:spLocks noGrp="1"/>
          </p:cNvSpPr>
          <p:nvPr>
            <p:ph type="ftr" sz="quarter" idx="11"/>
          </p:nvPr>
        </p:nvSpPr>
        <p:spPr/>
        <p:txBody>
          <a:bodyPr/>
          <a:lstStyle/>
          <a:p>
            <a:r>
              <a:rPr lang="en-US" dirty="0"/>
              <a:t>       www.lentinivisas.com</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5326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52D51A59-0A8E-A349-A68E-86332E359B29}" type="datetime1">
              <a:t>7/9/19</a:t>
            </a:fld>
            <a:endParaRPr lang="en-US" dirty="0"/>
          </a:p>
        </p:txBody>
      </p:sp>
      <p:sp>
        <p:nvSpPr>
          <p:cNvPr id="6" name="Footer Placeholder 5"/>
          <p:cNvSpPr>
            <a:spLocks noGrp="1"/>
          </p:cNvSpPr>
          <p:nvPr>
            <p:ph type="ftr" sz="quarter" idx="11"/>
          </p:nvPr>
        </p:nvSpPr>
        <p:spPr/>
        <p:txBody>
          <a:bodyPr/>
          <a:lstStyle/>
          <a:p>
            <a:r>
              <a:rPr lang="en-US" dirty="0"/>
              <a:t>       www.lentinivisas.com</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5254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800EC562-A751-994E-80FA-6C5C48DE3C64}" type="datetime1">
              <a:t>7/9/19</a:t>
            </a:fld>
            <a:endParaRPr lang="en-US" dirty="0"/>
          </a:p>
        </p:txBody>
      </p:sp>
      <p:sp>
        <p:nvSpPr>
          <p:cNvPr id="6" name="Footer Placeholder 5"/>
          <p:cNvSpPr>
            <a:spLocks noGrp="1"/>
          </p:cNvSpPr>
          <p:nvPr>
            <p:ph type="ftr" sz="quarter" idx="11"/>
          </p:nvPr>
        </p:nvSpPr>
        <p:spPr/>
        <p:txBody>
          <a:bodyPr/>
          <a:lstStyle/>
          <a:p>
            <a:r>
              <a:rPr lang="en-US" dirty="0"/>
              <a:t>       www.lentinivisas.com</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2665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2A0791-BED9-5F48-939E-669020B32A6B}"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5296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69CD281-E7E3-1748-A27B-87ED1B7986C4}"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283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612D565-5945-754A-A650-FDEC7F69604D}"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764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BF1CC8D-126C-6F4F-8FC7-D8DB36067302}" type="datetime1">
              <a:t>7/9/19</a:t>
            </a:fld>
            <a:endParaRPr lang="en-US" dirty="0"/>
          </a:p>
        </p:txBody>
      </p:sp>
      <p:sp>
        <p:nvSpPr>
          <p:cNvPr id="5" name="Footer Placeholder 4"/>
          <p:cNvSpPr>
            <a:spLocks noGrp="1"/>
          </p:cNvSpPr>
          <p:nvPr>
            <p:ph type="ftr" sz="quarter" idx="11"/>
          </p:nvPr>
        </p:nvSpPr>
        <p:spPr/>
        <p:txBody>
          <a:bodyPr/>
          <a:lstStyle/>
          <a:p>
            <a:r>
              <a:rPr lang="en-US" dirty="0"/>
              <a:t>       www.lentinivisas.com</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74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5B53A08-8236-6D4F-91E4-2412E5CD9AB6}" type="datetime1">
              <a:t>7/9/19</a:t>
            </a:fld>
            <a:endParaRPr lang="en-US" dirty="0"/>
          </a:p>
        </p:txBody>
      </p:sp>
      <p:sp>
        <p:nvSpPr>
          <p:cNvPr id="6" name="Footer Placeholder 5"/>
          <p:cNvSpPr>
            <a:spLocks noGrp="1"/>
          </p:cNvSpPr>
          <p:nvPr>
            <p:ph type="ftr" sz="quarter" idx="11"/>
          </p:nvPr>
        </p:nvSpPr>
        <p:spPr/>
        <p:txBody>
          <a:bodyPr/>
          <a:lstStyle/>
          <a:p>
            <a:r>
              <a:rPr lang="en-US" dirty="0"/>
              <a:t>       www.lentinivisas.com</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2356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5D6A939-44D9-5247-93AE-A4558C1F540A}" type="datetime1">
              <a:t>7/9/19</a:t>
            </a:fld>
            <a:endParaRPr lang="en-US" dirty="0"/>
          </a:p>
        </p:txBody>
      </p:sp>
      <p:sp>
        <p:nvSpPr>
          <p:cNvPr id="8" name="Footer Placeholder 7"/>
          <p:cNvSpPr>
            <a:spLocks noGrp="1"/>
          </p:cNvSpPr>
          <p:nvPr>
            <p:ph type="ftr" sz="quarter" idx="11"/>
          </p:nvPr>
        </p:nvSpPr>
        <p:spPr/>
        <p:txBody>
          <a:bodyPr/>
          <a:lstStyle/>
          <a:p>
            <a:r>
              <a:rPr lang="en-US" dirty="0"/>
              <a:t>       www.lentinivisas.com</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47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F736C8-D7BC-4949-BEE2-A4E38FE8F5E9}" type="datetime1">
              <a:t>7/9/19</a:t>
            </a:fld>
            <a:endParaRPr lang="en-US" dirty="0"/>
          </a:p>
        </p:txBody>
      </p:sp>
      <p:sp>
        <p:nvSpPr>
          <p:cNvPr id="4" name="Footer Placeholder 3"/>
          <p:cNvSpPr>
            <a:spLocks noGrp="1"/>
          </p:cNvSpPr>
          <p:nvPr>
            <p:ph type="ftr" sz="quarter" idx="11"/>
          </p:nvPr>
        </p:nvSpPr>
        <p:spPr/>
        <p:txBody>
          <a:bodyPr/>
          <a:lstStyle/>
          <a:p>
            <a:r>
              <a:rPr lang="en-US" dirty="0"/>
              <a:t>       www.lentinivisas.com</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137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87D15-22FD-BC42-8385-7CA8D4C0EEA9}" type="datetime1">
              <a:t>7/9/19</a:t>
            </a:fld>
            <a:endParaRPr lang="en-US" dirty="0"/>
          </a:p>
        </p:txBody>
      </p:sp>
      <p:sp>
        <p:nvSpPr>
          <p:cNvPr id="3" name="Footer Placeholder 2"/>
          <p:cNvSpPr>
            <a:spLocks noGrp="1"/>
          </p:cNvSpPr>
          <p:nvPr>
            <p:ph type="ftr" sz="quarter" idx="11"/>
          </p:nvPr>
        </p:nvSpPr>
        <p:spPr/>
        <p:txBody>
          <a:bodyPr/>
          <a:lstStyle/>
          <a:p>
            <a:r>
              <a:rPr lang="en-US" dirty="0"/>
              <a:t>       www.lentinivisas.com</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8043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B12CE58-A8AC-9D47-9D28-AE915F72EB05}" type="datetime1">
              <a:t>7/9/19</a:t>
            </a:fld>
            <a:endParaRPr lang="en-US" dirty="0"/>
          </a:p>
        </p:txBody>
      </p:sp>
      <p:sp>
        <p:nvSpPr>
          <p:cNvPr id="6" name="Footer Placeholder 5"/>
          <p:cNvSpPr>
            <a:spLocks noGrp="1"/>
          </p:cNvSpPr>
          <p:nvPr>
            <p:ph type="ftr" sz="quarter" idx="11"/>
          </p:nvPr>
        </p:nvSpPr>
        <p:spPr/>
        <p:txBody>
          <a:bodyPr/>
          <a:lstStyle/>
          <a:p>
            <a:r>
              <a:rPr lang="en-US" dirty="0"/>
              <a:t>       www.lentinivisas.com</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480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06853-8256-F94B-8B5F-5B10281A619C}" type="datetime1">
              <a:t>7/9/19</a:t>
            </a:fld>
            <a:endParaRPr lang="en-US" dirty="0"/>
          </a:p>
        </p:txBody>
      </p:sp>
      <p:sp>
        <p:nvSpPr>
          <p:cNvPr id="6" name="Footer Placeholder 5"/>
          <p:cNvSpPr>
            <a:spLocks noGrp="1"/>
          </p:cNvSpPr>
          <p:nvPr>
            <p:ph type="ftr" sz="quarter" idx="11"/>
          </p:nvPr>
        </p:nvSpPr>
        <p:spPr/>
        <p:txBody>
          <a:bodyPr/>
          <a:lstStyle/>
          <a:p>
            <a:r>
              <a:rPr lang="en-US" dirty="0"/>
              <a:t>       www.lentinivisas.com</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870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E396BD-5A7F-384B-9AD3-7E72149D80D6}" type="datetime1">
              <a:t>7/9/19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       www.lentinivisas.com</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7657688"/>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cki@lentinivisa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mailto:jacki@Lentinivisas.com"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ce.gov/sevis/stud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9517-8697-4F07-B783-E31CFAA2DB3C}"/>
              </a:ext>
            </a:extLst>
          </p:cNvPr>
          <p:cNvSpPr>
            <a:spLocks noGrp="1"/>
          </p:cNvSpPr>
          <p:nvPr>
            <p:ph type="ctrTitle"/>
          </p:nvPr>
        </p:nvSpPr>
        <p:spPr>
          <a:xfrm>
            <a:off x="1638300" y="874058"/>
            <a:ext cx="8915399" cy="2262781"/>
          </a:xfrm>
        </p:spPr>
        <p:txBody>
          <a:bodyPr>
            <a:normAutofit/>
          </a:bodyPr>
          <a:lstStyle/>
          <a:p>
            <a:r>
              <a:rPr lang="en-US" sz="4800" b="1" dirty="0"/>
              <a:t>Overview of U.S. Immigration</a:t>
            </a:r>
            <a:br>
              <a:rPr lang="en-US" sz="4800" b="1" dirty="0"/>
            </a:br>
            <a:r>
              <a:rPr lang="en-US" sz="3200" b="1" dirty="0"/>
              <a:t>What You Need to Know for Your Business to be up to Speed</a:t>
            </a:r>
            <a:endParaRPr lang="en-US" sz="4800" b="1" dirty="0"/>
          </a:p>
        </p:txBody>
      </p:sp>
      <p:sp>
        <p:nvSpPr>
          <p:cNvPr id="3" name="Subtitle 2">
            <a:extLst>
              <a:ext uri="{FF2B5EF4-FFF2-40B4-BE49-F238E27FC236}">
                <a16:creationId xmlns:a16="http://schemas.microsoft.com/office/drawing/2014/main" id="{87FE91A6-7D1A-4C6A-9F0C-C7FB2501391D}"/>
              </a:ext>
            </a:extLst>
          </p:cNvPr>
          <p:cNvSpPr>
            <a:spLocks noGrp="1"/>
          </p:cNvSpPr>
          <p:nvPr>
            <p:ph type="subTitle" idx="1"/>
          </p:nvPr>
        </p:nvSpPr>
        <p:spPr>
          <a:xfrm>
            <a:off x="3594100" y="4673601"/>
            <a:ext cx="7910512" cy="1230062"/>
          </a:xfrm>
        </p:spPr>
        <p:txBody>
          <a:bodyPr>
            <a:normAutofit/>
          </a:bodyPr>
          <a:lstStyle/>
          <a:p>
            <a:r>
              <a:rPr lang="en-US" altLang="en-US" b="1" dirty="0">
                <a:solidFill>
                  <a:schemeClr val="tx1"/>
                </a:solidFill>
                <a:ea typeface="Times New Roman" panose="02020603050405020304" pitchFamily="18" charset="0"/>
                <a:cs typeface="Times New Roman" panose="02020603050405020304" pitchFamily="18" charset="0"/>
              </a:rPr>
              <a:t>	</a:t>
            </a:r>
          </a:p>
        </p:txBody>
      </p:sp>
      <p:pic>
        <p:nvPicPr>
          <p:cNvPr id="5" name="Picture 4">
            <a:extLst>
              <a:ext uri="{FF2B5EF4-FFF2-40B4-BE49-F238E27FC236}">
                <a16:creationId xmlns:a16="http://schemas.microsoft.com/office/drawing/2014/main" id="{DDA5581A-805D-D242-9BCE-D0C345FE1B12}"/>
              </a:ext>
            </a:extLst>
          </p:cNvPr>
          <p:cNvPicPr>
            <a:picLocks noChangeAspect="1"/>
          </p:cNvPicPr>
          <p:nvPr/>
        </p:nvPicPr>
        <p:blipFill>
          <a:blip r:embed="rId2"/>
          <a:stretch>
            <a:fillRect/>
          </a:stretch>
        </p:blipFill>
        <p:spPr>
          <a:xfrm>
            <a:off x="2748803" y="3645990"/>
            <a:ext cx="7734300" cy="1295400"/>
          </a:xfrm>
          <a:prstGeom prst="rect">
            <a:avLst/>
          </a:prstGeom>
        </p:spPr>
      </p:pic>
      <p:sp>
        <p:nvSpPr>
          <p:cNvPr id="6" name="TextBox 5">
            <a:extLst>
              <a:ext uri="{FF2B5EF4-FFF2-40B4-BE49-F238E27FC236}">
                <a16:creationId xmlns:a16="http://schemas.microsoft.com/office/drawing/2014/main" id="{C5A44133-493C-9D48-9B1F-50301DA2BB6C}"/>
              </a:ext>
            </a:extLst>
          </p:cNvPr>
          <p:cNvSpPr txBox="1"/>
          <p:nvPr/>
        </p:nvSpPr>
        <p:spPr>
          <a:xfrm>
            <a:off x="2748803" y="5450541"/>
            <a:ext cx="4298108" cy="646331"/>
          </a:xfrm>
          <a:prstGeom prst="rect">
            <a:avLst/>
          </a:prstGeom>
          <a:noFill/>
        </p:spPr>
        <p:txBody>
          <a:bodyPr wrap="square" rtlCol="0">
            <a:spAutoFit/>
          </a:bodyPr>
          <a:lstStyle/>
          <a:p>
            <a:r>
              <a:rPr lang="en-US">
                <a:hlinkClick r:id="rId3"/>
              </a:rPr>
              <a:t>Jacki@lentinivisas.com</a:t>
            </a:r>
            <a:endParaRPr lang="en-US"/>
          </a:p>
          <a:p>
            <a:r>
              <a:rPr lang="en-US"/>
              <a:t>www.lentinivisas.com</a:t>
            </a:r>
          </a:p>
        </p:txBody>
      </p:sp>
    </p:spTree>
    <p:extLst>
      <p:ext uri="{BB962C8B-B14F-4D97-AF65-F5344CB8AC3E}">
        <p14:creationId xmlns:p14="http://schemas.microsoft.com/office/powerpoint/2010/main" val="426907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156F4E-ADA3-4057-8B85-DF8BAB30BEBF}"/>
              </a:ext>
            </a:extLst>
          </p:cNvPr>
          <p:cNvSpPr>
            <a:spLocks noGrp="1"/>
          </p:cNvSpPr>
          <p:nvPr>
            <p:ph type="title"/>
          </p:nvPr>
        </p:nvSpPr>
        <p:spPr>
          <a:xfrm>
            <a:off x="2592925" y="624110"/>
            <a:ext cx="8911687" cy="1204690"/>
          </a:xfrm>
        </p:spPr>
        <p:txBody>
          <a:bodyPr>
            <a:normAutofit/>
          </a:bodyPr>
          <a:lstStyle/>
          <a:p>
            <a:pPr algn="ctr"/>
            <a:r>
              <a:rPr lang="en-US" b="1" dirty="0"/>
              <a:t>Visa Options for</a:t>
            </a:r>
            <a:br>
              <a:rPr lang="en-US" b="1" dirty="0"/>
            </a:br>
            <a:r>
              <a:rPr lang="en-US" b="1" dirty="0">
                <a:solidFill>
                  <a:schemeClr val="tx1"/>
                </a:solidFill>
              </a:rPr>
              <a:t>Permanent </a:t>
            </a:r>
            <a:r>
              <a:rPr lang="en-US" b="1" dirty="0"/>
              <a:t>Employment</a:t>
            </a:r>
          </a:p>
        </p:txBody>
      </p:sp>
      <p:sp>
        <p:nvSpPr>
          <p:cNvPr id="5" name="Content Placeholder 4">
            <a:extLst>
              <a:ext uri="{FF2B5EF4-FFF2-40B4-BE49-F238E27FC236}">
                <a16:creationId xmlns:a16="http://schemas.microsoft.com/office/drawing/2014/main" id="{3018A562-EFB7-4E69-AB33-5CE9EF361574}"/>
              </a:ext>
            </a:extLst>
          </p:cNvPr>
          <p:cNvSpPr>
            <a:spLocks noGrp="1"/>
          </p:cNvSpPr>
          <p:nvPr>
            <p:ph idx="1"/>
          </p:nvPr>
        </p:nvSpPr>
        <p:spPr/>
        <p:txBody>
          <a:bodyPr>
            <a:normAutofit/>
          </a:bodyPr>
          <a:lstStyle/>
          <a:p>
            <a:r>
              <a:rPr lang="en-US" sz="2400" b="1" dirty="0"/>
              <a:t>EB-1</a:t>
            </a:r>
            <a:r>
              <a:rPr lang="en-US" sz="2400" dirty="0"/>
              <a:t>:  Extraordinary Ability, Multi-national Executive or Manager, Outstanding Researcher</a:t>
            </a:r>
          </a:p>
          <a:p>
            <a:r>
              <a:rPr lang="en-US" sz="2400" b="1" dirty="0"/>
              <a:t>EB-2</a:t>
            </a:r>
            <a:r>
              <a:rPr lang="en-US" sz="2400" dirty="0"/>
              <a:t>: Professional with an Advanced Degree, National Interest Waiver, Exceptional Ability</a:t>
            </a:r>
          </a:p>
          <a:p>
            <a:r>
              <a:rPr lang="en-US" sz="2400" b="1" dirty="0"/>
              <a:t>EB-3</a:t>
            </a:r>
            <a:r>
              <a:rPr lang="en-US" sz="2400" dirty="0"/>
              <a:t>:  Professional or Skilled Worker</a:t>
            </a:r>
          </a:p>
          <a:p>
            <a:r>
              <a:rPr lang="en-US" sz="2400" b="1" dirty="0"/>
              <a:t>EB-4</a:t>
            </a:r>
            <a:r>
              <a:rPr lang="en-US" sz="2400" dirty="0"/>
              <a:t>:  Special immigrants such as reacquisition of citizenship, Religious workers</a:t>
            </a:r>
          </a:p>
          <a:p>
            <a:r>
              <a:rPr lang="en-US" sz="2400" b="1" dirty="0"/>
              <a:t>EB-5</a:t>
            </a:r>
            <a:r>
              <a:rPr lang="en-US" sz="2400" dirty="0"/>
              <a:t>: Investor program</a:t>
            </a:r>
          </a:p>
        </p:txBody>
      </p:sp>
      <p:sp>
        <p:nvSpPr>
          <p:cNvPr id="2" name="Footer Placeholder 1">
            <a:extLst>
              <a:ext uri="{FF2B5EF4-FFF2-40B4-BE49-F238E27FC236}">
                <a16:creationId xmlns:a16="http://schemas.microsoft.com/office/drawing/2014/main" id="{49A656B2-32A0-DC45-BCAD-17B9E234E967}"/>
              </a:ext>
            </a:extLst>
          </p:cNvPr>
          <p:cNvSpPr>
            <a:spLocks noGrp="1"/>
          </p:cNvSpPr>
          <p:nvPr>
            <p:ph type="ftr" sz="quarter" idx="11"/>
          </p:nvPr>
        </p:nvSpPr>
        <p:spPr/>
        <p:txBody>
          <a:bodyPr/>
          <a:lstStyle/>
          <a:p>
            <a:r>
              <a:rPr lang="en-US" dirty="0"/>
              <a:t>							www.lentinivisas.com</a:t>
            </a:r>
          </a:p>
        </p:txBody>
      </p:sp>
      <p:sp>
        <p:nvSpPr>
          <p:cNvPr id="3" name="Slide Number Placeholder 2">
            <a:extLst>
              <a:ext uri="{FF2B5EF4-FFF2-40B4-BE49-F238E27FC236}">
                <a16:creationId xmlns:a16="http://schemas.microsoft.com/office/drawing/2014/main" id="{8EBBEFA7-0064-FB43-AE69-1F13306F96BB}"/>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046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FEA4-7210-A340-8479-511EAC6F87E7}"/>
              </a:ext>
            </a:extLst>
          </p:cNvPr>
          <p:cNvSpPr>
            <a:spLocks noGrp="1"/>
          </p:cNvSpPr>
          <p:nvPr>
            <p:ph type="title"/>
          </p:nvPr>
        </p:nvSpPr>
        <p:spPr/>
        <p:txBody>
          <a:bodyPr>
            <a:normAutofit fontScale="90000"/>
          </a:bodyPr>
          <a:lstStyle/>
          <a:p>
            <a:pPr algn="ctr"/>
            <a:r>
              <a:rPr lang="en-US" sz="4000" b="1"/>
              <a:t>What is Form I-9, Employment Eligibility Verification</a:t>
            </a:r>
            <a:br>
              <a:rPr lang="en-US" b="1"/>
            </a:br>
            <a:endParaRPr lang="en-US"/>
          </a:p>
        </p:txBody>
      </p:sp>
      <p:sp>
        <p:nvSpPr>
          <p:cNvPr id="3" name="Content Placeholder 2">
            <a:extLst>
              <a:ext uri="{FF2B5EF4-FFF2-40B4-BE49-F238E27FC236}">
                <a16:creationId xmlns:a16="http://schemas.microsoft.com/office/drawing/2014/main" id="{740FCD22-F29E-8149-9D3C-A2E11DB56010}"/>
              </a:ext>
            </a:extLst>
          </p:cNvPr>
          <p:cNvSpPr>
            <a:spLocks noGrp="1"/>
          </p:cNvSpPr>
          <p:nvPr>
            <p:ph idx="1"/>
          </p:nvPr>
        </p:nvSpPr>
        <p:spPr/>
        <p:txBody>
          <a:bodyPr>
            <a:normAutofit fontScale="92500" lnSpcReduction="20000"/>
          </a:bodyPr>
          <a:lstStyle/>
          <a:p>
            <a:r>
              <a:rPr lang="en-US"/>
              <a:t>Form I-9 is used for verifying the identity and employment authorization of individuals hired for employment in the United States.</a:t>
            </a:r>
          </a:p>
          <a:p>
            <a:r>
              <a:rPr lang="en-US"/>
              <a:t>All U.S. employers must ensure proper completion of Form I-9 for each individual they hire for employment in the United States. This includes citizens and noncitizens. Both employees and employers (or authorized representatives of the employer) must complete the form. </a:t>
            </a:r>
          </a:p>
          <a:p>
            <a:r>
              <a:rPr lang="en-US"/>
              <a:t>On the form, an employee must attest to his or her employment authorization. The employee must also present his or her employer with acceptable documents evidencing identity and employment authorization. </a:t>
            </a:r>
          </a:p>
          <a:p>
            <a:r>
              <a:rPr lang="en-US"/>
              <a:t>The employer must examine the employment eligibility and identity document(s) an employee presents to determine whether the document(s) reasonably appear to be genuine and to relate to the employee and record the document information on the Form I-9. </a:t>
            </a:r>
          </a:p>
          <a:p>
            <a:r>
              <a:rPr lang="en-US"/>
              <a:t>Employers must retain Form I-9 for a designated period and make it available for inspection by authorized government officers</a:t>
            </a:r>
          </a:p>
        </p:txBody>
      </p:sp>
      <p:sp>
        <p:nvSpPr>
          <p:cNvPr id="4" name="Footer Placeholder 3">
            <a:extLst>
              <a:ext uri="{FF2B5EF4-FFF2-40B4-BE49-F238E27FC236}">
                <a16:creationId xmlns:a16="http://schemas.microsoft.com/office/drawing/2014/main" id="{B88480A3-030D-FB45-91BE-800E715FD2A4}"/>
              </a:ext>
            </a:extLst>
          </p:cNvPr>
          <p:cNvSpPr>
            <a:spLocks noGrp="1"/>
          </p:cNvSpPr>
          <p:nvPr>
            <p:ph type="ftr" sz="quarter" idx="11"/>
          </p:nvPr>
        </p:nvSpPr>
        <p:spPr/>
        <p:txBody>
          <a:bodyPr/>
          <a:lstStyle/>
          <a:p>
            <a:r>
              <a:rPr lang="en-US" dirty="0"/>
              <a:t>							www.lentinivisas.com</a:t>
            </a:r>
          </a:p>
        </p:txBody>
      </p:sp>
      <p:sp>
        <p:nvSpPr>
          <p:cNvPr id="5" name="Slide Number Placeholder 4">
            <a:extLst>
              <a:ext uri="{FF2B5EF4-FFF2-40B4-BE49-F238E27FC236}">
                <a16:creationId xmlns:a16="http://schemas.microsoft.com/office/drawing/2014/main" id="{326D5A36-E4A7-BE45-89D3-1F29DBCB3772}"/>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688695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8D553-BA57-4B40-9D18-E905ED8ACF0B}"/>
              </a:ext>
            </a:extLst>
          </p:cNvPr>
          <p:cNvSpPr>
            <a:spLocks noGrp="1"/>
          </p:cNvSpPr>
          <p:nvPr>
            <p:ph type="title"/>
          </p:nvPr>
        </p:nvSpPr>
        <p:spPr/>
        <p:txBody>
          <a:bodyPr/>
          <a:lstStyle/>
          <a:p>
            <a:pPr algn="ctr"/>
            <a:r>
              <a:rPr lang="en-US" b="1"/>
              <a:t>What is an SSA No Match Letter?</a:t>
            </a:r>
          </a:p>
        </p:txBody>
      </p:sp>
      <p:sp>
        <p:nvSpPr>
          <p:cNvPr id="3" name="Content Placeholder 2">
            <a:extLst>
              <a:ext uri="{FF2B5EF4-FFF2-40B4-BE49-F238E27FC236}">
                <a16:creationId xmlns:a16="http://schemas.microsoft.com/office/drawing/2014/main" id="{9A3DB996-81AB-7747-8A1B-020A71195706}"/>
              </a:ext>
            </a:extLst>
          </p:cNvPr>
          <p:cNvSpPr>
            <a:spLocks noGrp="1"/>
          </p:cNvSpPr>
          <p:nvPr>
            <p:ph idx="1"/>
          </p:nvPr>
        </p:nvSpPr>
        <p:spPr>
          <a:xfrm>
            <a:off x="2589212" y="1527958"/>
            <a:ext cx="8915400" cy="4607849"/>
          </a:xfrm>
        </p:spPr>
        <p:txBody>
          <a:bodyPr>
            <a:normAutofit/>
          </a:bodyPr>
          <a:lstStyle/>
          <a:p>
            <a:pPr>
              <a:buFont typeface="Wingdings 3" pitchFamily="2" charset="2"/>
              <a:buChar char=""/>
            </a:pPr>
            <a:r>
              <a:rPr lang="en-US" sz="1400"/>
              <a:t>A written notice issued by the Social Security Administration (SSA) to an employer, usually in response to an employee W2, advising that the name or Social Security number (SSN) reported by the employer for at least one employee does not "match" a name or SSN combination reflected in SSA's records.</a:t>
            </a:r>
          </a:p>
          <a:p>
            <a:r>
              <a:rPr lang="en-US" sz="1400"/>
              <a:t>The letter cautions employers against taking any adverse employment action against the employee based solely on receipt of the letter, and explicitly states that the letter makes no statement about the employee's immigration status. </a:t>
            </a:r>
          </a:p>
          <a:p>
            <a:r>
              <a:rPr lang="en-US" sz="1400"/>
              <a:t>The letter simply reports an apparent error in either the employer's records or SSA's records, and seeks the employer's and, if necessary, the employee's assistance in conforming those records.</a:t>
            </a:r>
          </a:p>
          <a:p>
            <a:pPr marL="0" indent="0">
              <a:buNone/>
            </a:pPr>
            <a:r>
              <a:rPr lang="en-US" b="1" dirty="0"/>
              <a:t>Why are they coming now?</a:t>
            </a:r>
          </a:p>
          <a:p>
            <a:r>
              <a:rPr lang="en-US" sz="1200" dirty="0"/>
              <a:t>Government announced in late 2018 that they would begin issuing the “no match” letters again starting in Spring 2019.  They began issuing the letters in March 2019.</a:t>
            </a:r>
          </a:p>
          <a:p>
            <a:r>
              <a:rPr lang="en-US" sz="1200" dirty="0"/>
              <a:t>The prior letters (Bush era) had the names of the employee and the SSN at issue on the original letter that was issued to the Company.</a:t>
            </a:r>
          </a:p>
          <a:p>
            <a:r>
              <a:rPr lang="en-US" sz="1200" dirty="0"/>
              <a:t>New letters provide information on how to go onto the Business Services Online (BSO) to retrieve the no-match names so that you and the employee can correct the errors and submit any necessary corrections on the Form W2-C within 60 days of receipt of the letter.</a:t>
            </a:r>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endParaRPr lang="en-US" b="1" dirty="0"/>
          </a:p>
          <a:p>
            <a:pPr marL="0" indent="0">
              <a:buNone/>
            </a:pPr>
            <a:endParaRPr lang="en-US"/>
          </a:p>
        </p:txBody>
      </p:sp>
      <p:sp>
        <p:nvSpPr>
          <p:cNvPr id="6" name="Footer Placeholder 5">
            <a:extLst>
              <a:ext uri="{FF2B5EF4-FFF2-40B4-BE49-F238E27FC236}">
                <a16:creationId xmlns:a16="http://schemas.microsoft.com/office/drawing/2014/main" id="{ABFEEB5F-8D01-8147-A784-1423D0C2E89D}"/>
              </a:ext>
            </a:extLst>
          </p:cNvPr>
          <p:cNvSpPr>
            <a:spLocks noGrp="1"/>
          </p:cNvSpPr>
          <p:nvPr>
            <p:ph type="ftr" sz="quarter" idx="11"/>
          </p:nvPr>
        </p:nvSpPr>
        <p:spPr/>
        <p:txBody>
          <a:bodyPr/>
          <a:lstStyle/>
          <a:p>
            <a:r>
              <a:rPr lang="en-US" dirty="0"/>
              <a:t>							www.lentinivisas.com</a:t>
            </a:r>
          </a:p>
        </p:txBody>
      </p:sp>
      <p:sp>
        <p:nvSpPr>
          <p:cNvPr id="7" name="Slide Number Placeholder 6">
            <a:extLst>
              <a:ext uri="{FF2B5EF4-FFF2-40B4-BE49-F238E27FC236}">
                <a16:creationId xmlns:a16="http://schemas.microsoft.com/office/drawing/2014/main" id="{2C937BC9-9D89-9B43-90ED-32FA34D4FEB4}"/>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82682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What agencies does the letter potentially impact?</a:t>
            </a:r>
          </a:p>
        </p:txBody>
      </p:sp>
      <p:sp>
        <p:nvSpPr>
          <p:cNvPr id="3" name="Content Placeholder 2"/>
          <p:cNvSpPr>
            <a:spLocks noGrp="1"/>
          </p:cNvSpPr>
          <p:nvPr>
            <p:ph idx="1"/>
          </p:nvPr>
        </p:nvSpPr>
        <p:spPr/>
        <p:txBody>
          <a:bodyPr>
            <a:normAutofit/>
          </a:bodyPr>
          <a:lstStyle/>
          <a:p>
            <a:r>
              <a:rPr lang="en-US" sz="2200" dirty="0"/>
              <a:t>Interplay between </a:t>
            </a:r>
            <a:r>
              <a:rPr lang="en-US" sz="2200" b="1" dirty="0"/>
              <a:t>SSA</a:t>
            </a:r>
            <a:r>
              <a:rPr lang="en-US" sz="2200" dirty="0"/>
              <a:t> and the </a:t>
            </a:r>
            <a:r>
              <a:rPr lang="en-US" sz="2200" b="1" dirty="0"/>
              <a:t>Department of Homeland Security(DHS)/Immigration and Customs Enforcement (ICE</a:t>
            </a:r>
            <a:r>
              <a:rPr lang="en-US" sz="2200" dirty="0"/>
              <a:t>):</a:t>
            </a:r>
          </a:p>
          <a:p>
            <a:pPr lvl="1"/>
            <a:r>
              <a:rPr lang="en-US" dirty="0"/>
              <a:t>SSA – views the letters as a wage reporting/benefit issue.  SSA’s intent is to maintain accurate earning records so that it can properly process benefits for people who request SSA benefits.</a:t>
            </a:r>
          </a:p>
          <a:p>
            <a:pPr lvl="1"/>
            <a:r>
              <a:rPr lang="en-US" dirty="0"/>
              <a:t>DHS – enforces the US immigration laws including compliance with the Form I-9 and fines (which can include fines for constructive knowledge of employing employees who are not authorized to work in the US)</a:t>
            </a:r>
          </a:p>
          <a:p>
            <a:pPr lvl="1"/>
            <a:r>
              <a:rPr lang="en-US" sz="1600" dirty="0"/>
              <a:t>DHS in the past as part of a Form I-9 audit has requested copies of the employer’s no match letters.</a:t>
            </a:r>
          </a:p>
          <a:p>
            <a:endParaRPr lang="en-US" sz="2800" dirty="0">
              <a:solidFill>
                <a:srgbClr val="FF0000"/>
              </a:solidFill>
            </a:endParaRPr>
          </a:p>
        </p:txBody>
      </p:sp>
      <p:sp>
        <p:nvSpPr>
          <p:cNvPr id="5" name="TextBox 4">
            <a:extLst>
              <a:ext uri="{FF2B5EF4-FFF2-40B4-BE49-F238E27FC236}">
                <a16:creationId xmlns:a16="http://schemas.microsoft.com/office/drawing/2014/main" id="{9C54B4DC-2725-E44E-A34B-50534994FF92}"/>
              </a:ext>
            </a:extLst>
          </p:cNvPr>
          <p:cNvSpPr txBox="1"/>
          <p:nvPr/>
        </p:nvSpPr>
        <p:spPr>
          <a:xfrm>
            <a:off x="820523" y="771896"/>
            <a:ext cx="470000" cy="400110"/>
          </a:xfrm>
          <a:prstGeom prst="rect">
            <a:avLst/>
          </a:prstGeom>
          <a:noFill/>
        </p:spPr>
        <p:txBody>
          <a:bodyPr wrap="none" rtlCol="0">
            <a:spAutoFit/>
          </a:bodyPr>
          <a:lstStyle/>
          <a:p>
            <a:r>
              <a:rPr lang="en-US" sz="2000">
                <a:solidFill>
                  <a:schemeClr val="bg1"/>
                </a:solidFill>
              </a:rPr>
              <a:t>13</a:t>
            </a:r>
          </a:p>
        </p:txBody>
      </p:sp>
    </p:spTree>
    <p:extLst>
      <p:ext uri="{BB962C8B-B14F-4D97-AF65-F5344CB8AC3E}">
        <p14:creationId xmlns:p14="http://schemas.microsoft.com/office/powerpoint/2010/main" val="341755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What do Companies need to do with the letter?</a:t>
            </a:r>
          </a:p>
        </p:txBody>
      </p:sp>
      <p:sp>
        <p:nvSpPr>
          <p:cNvPr id="3" name="Content Placeholder 2"/>
          <p:cNvSpPr>
            <a:spLocks noGrp="1"/>
          </p:cNvSpPr>
          <p:nvPr>
            <p:ph idx="1"/>
          </p:nvPr>
        </p:nvSpPr>
        <p:spPr>
          <a:xfrm>
            <a:off x="2229922" y="1780639"/>
            <a:ext cx="9167812" cy="4838700"/>
          </a:xfrm>
        </p:spPr>
        <p:txBody>
          <a:bodyPr>
            <a:normAutofit fontScale="70000" lnSpcReduction="20000"/>
          </a:bodyPr>
          <a:lstStyle/>
          <a:p>
            <a:r>
              <a:rPr lang="en-US" sz="2600" b="1" dirty="0"/>
              <a:t>(1) Do Nothing - ? – SSA does not have the ability to fine an employer for not complying</a:t>
            </a:r>
          </a:p>
          <a:p>
            <a:pPr lvl="1"/>
            <a:r>
              <a:rPr lang="en-US" sz="2600" dirty="0"/>
              <a:t>However SSA is not the worry, DHS is! If you do nothing, especially under the current administration, DHS could find that a reasonable person would not have acted in that manner and done nothing. Through a Form I-9 audit, DHS could charge the company with constructive knowledge which can result in fines and potential criminal action.</a:t>
            </a:r>
          </a:p>
          <a:p>
            <a:pPr lvl="1"/>
            <a:r>
              <a:rPr lang="en-US" sz="2600" dirty="0"/>
              <a:t>Different attorneys have different experience and can have differing legal opinions.  </a:t>
            </a:r>
          </a:p>
          <a:p>
            <a:pPr lvl="1"/>
            <a:r>
              <a:rPr lang="en-US" sz="2600" dirty="0"/>
              <a:t> The “do nothing” option imposes </a:t>
            </a:r>
            <a:r>
              <a:rPr lang="en-US" sz="2600" b="1" u="sng" dirty="0"/>
              <a:t>significant risk.</a:t>
            </a:r>
          </a:p>
          <a:p>
            <a:pPr lvl="2"/>
            <a:r>
              <a:rPr lang="en-US" sz="2600" dirty="0"/>
              <a:t>DHS is increasing their audits and is more aggressively seeking criminal actions (based on conversations we have had during current Form I-9 audits with DHS)</a:t>
            </a:r>
          </a:p>
          <a:p>
            <a:pPr lvl="2"/>
            <a:r>
              <a:rPr lang="en-US" sz="2600" dirty="0"/>
              <a:t>My advice is the same advice supported by the Society of Human Resource Management </a:t>
            </a:r>
          </a:p>
          <a:p>
            <a:pPr lvl="2"/>
            <a:r>
              <a:rPr lang="en-US" sz="2600" dirty="0"/>
              <a:t>An ICE agent was asked her opinion on “doing nothing”… her response, I can’t understand why any employer would ignore the letter.</a:t>
            </a:r>
          </a:p>
          <a:p>
            <a:pPr lvl="1"/>
            <a:endParaRPr lang="en-US" sz="2600" dirty="0"/>
          </a:p>
          <a:p>
            <a:pPr marL="457200" lvl="1" indent="0">
              <a:buNone/>
            </a:pPr>
            <a:endParaRPr lang="en-US" sz="3200" dirty="0"/>
          </a:p>
          <a:p>
            <a:endParaRPr lang="en-US" sz="2800" dirty="0">
              <a:solidFill>
                <a:srgbClr val="FF0000"/>
              </a:solidFill>
            </a:endParaRPr>
          </a:p>
        </p:txBody>
      </p:sp>
      <p:sp>
        <p:nvSpPr>
          <p:cNvPr id="4" name="Slide Number Placeholder 6">
            <a:extLst>
              <a:ext uri="{FF2B5EF4-FFF2-40B4-BE49-F238E27FC236}">
                <a16:creationId xmlns:a16="http://schemas.microsoft.com/office/drawing/2014/main" id="{192EE9AD-57F8-8F47-BE96-0598F23086C7}"/>
              </a:ext>
            </a:extLst>
          </p:cNvPr>
          <p:cNvSpPr>
            <a:spLocks noGrp="1"/>
          </p:cNvSpPr>
          <p:nvPr>
            <p:ph type="sldNum" sz="quarter" idx="12"/>
          </p:nvPr>
        </p:nvSpPr>
        <p:spPr>
          <a:xfrm>
            <a:off x="531812" y="787782"/>
            <a:ext cx="779767" cy="365125"/>
          </a:xfrm>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448143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What do Companies need to do with the letter?</a:t>
            </a:r>
          </a:p>
        </p:txBody>
      </p:sp>
      <p:sp>
        <p:nvSpPr>
          <p:cNvPr id="3" name="Content Placeholder 2"/>
          <p:cNvSpPr>
            <a:spLocks noGrp="1"/>
          </p:cNvSpPr>
          <p:nvPr>
            <p:ph idx="1"/>
          </p:nvPr>
        </p:nvSpPr>
        <p:spPr/>
        <p:txBody>
          <a:bodyPr>
            <a:normAutofit fontScale="92500" lnSpcReduction="20000"/>
          </a:bodyPr>
          <a:lstStyle/>
          <a:p>
            <a:r>
              <a:rPr lang="en-US" sz="2800" dirty="0"/>
              <a:t>(2) Log on to the BSO, register and obtain the no-match names.</a:t>
            </a:r>
          </a:p>
          <a:p>
            <a:pPr lvl="1"/>
            <a:r>
              <a:rPr lang="en-US" sz="2800" dirty="0"/>
              <a:t>The portal will give you the no-match names and last 4 digits of the SSN.</a:t>
            </a:r>
          </a:p>
          <a:p>
            <a:pPr lvl="1"/>
            <a:r>
              <a:rPr lang="en-US" sz="2800" dirty="0"/>
              <a:t>Then go through a non-discriminatory process of addressing the no-matches with each employee on the list.</a:t>
            </a:r>
          </a:p>
          <a:p>
            <a:pPr lvl="1"/>
            <a:r>
              <a:rPr lang="en-US" sz="2800" dirty="0"/>
              <a:t>Do not terminate/discipline/suspend any employee solely on the basis that their name is on the no-match list.</a:t>
            </a:r>
          </a:p>
          <a:p>
            <a:pPr lvl="1"/>
            <a:endParaRPr lang="en-US" sz="3200" dirty="0"/>
          </a:p>
          <a:p>
            <a:endParaRPr lang="en-US" sz="2800" dirty="0">
              <a:solidFill>
                <a:srgbClr val="FF0000"/>
              </a:solidFill>
            </a:endParaRPr>
          </a:p>
        </p:txBody>
      </p:sp>
      <p:sp>
        <p:nvSpPr>
          <p:cNvPr id="4" name="Slide Number Placeholder 6">
            <a:extLst>
              <a:ext uri="{FF2B5EF4-FFF2-40B4-BE49-F238E27FC236}">
                <a16:creationId xmlns:a16="http://schemas.microsoft.com/office/drawing/2014/main" id="{4A92BC4B-E95F-204B-BD6C-1FFB5058B9C7}"/>
              </a:ext>
            </a:extLst>
          </p:cNvPr>
          <p:cNvSpPr>
            <a:spLocks noGrp="1"/>
          </p:cNvSpPr>
          <p:nvPr>
            <p:ph type="sldNum" sz="quarter" idx="12"/>
          </p:nvPr>
        </p:nvSpPr>
        <p:spPr>
          <a:xfrm>
            <a:off x="531812" y="787782"/>
            <a:ext cx="779767" cy="365125"/>
          </a:xfrm>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693372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Cost/Benefit Analysis of Registering and Obtaining the Names</a:t>
            </a:r>
          </a:p>
        </p:txBody>
      </p:sp>
      <p:sp>
        <p:nvSpPr>
          <p:cNvPr id="3" name="Content Placeholder 2"/>
          <p:cNvSpPr>
            <a:spLocks noGrp="1"/>
          </p:cNvSpPr>
          <p:nvPr>
            <p:ph idx="1"/>
          </p:nvPr>
        </p:nvSpPr>
        <p:spPr/>
        <p:txBody>
          <a:bodyPr>
            <a:normAutofit fontScale="92500" lnSpcReduction="10000"/>
          </a:bodyPr>
          <a:lstStyle/>
          <a:p>
            <a:pPr lvl="1"/>
            <a:r>
              <a:rPr lang="en-US" sz="2200" dirty="0"/>
              <a:t>If you don’t obtain the names and do nothing, you risk being audited by ICE and incurring fines (or criminal action) for constructive knowledge.</a:t>
            </a:r>
          </a:p>
          <a:p>
            <a:pPr lvl="1"/>
            <a:r>
              <a:rPr lang="en-US" sz="2200" dirty="0"/>
              <a:t>The SSA letter tells you to login and get the information.  You would have to explain to ICE why you got this letter and choose to ignore it or chose to follow a plan of action that did not include getting the information SSA told you to obtain to determine the information that does not match.</a:t>
            </a:r>
          </a:p>
          <a:p>
            <a:pPr lvl="1"/>
            <a:r>
              <a:rPr lang="en-US" sz="2200" dirty="0"/>
              <a:t>Under this administration ICE/DHS are only increasing their enforcement efforts and they don’t have sympathy for companies that don’t comply (or give the hint they had knowledge or were trying to shortcut the law).</a:t>
            </a:r>
          </a:p>
          <a:p>
            <a:pPr marL="344487" lvl="1" indent="0">
              <a:buNone/>
            </a:pPr>
            <a:endParaRPr lang="en-US" sz="2800" dirty="0">
              <a:solidFill>
                <a:srgbClr val="FF0000"/>
              </a:solidFill>
            </a:endParaRPr>
          </a:p>
          <a:p>
            <a:pPr lvl="1"/>
            <a:endParaRPr lang="en-US" sz="2800" dirty="0">
              <a:solidFill>
                <a:srgbClr val="0070C0"/>
              </a:solidFill>
            </a:endParaRPr>
          </a:p>
        </p:txBody>
      </p:sp>
      <p:sp>
        <p:nvSpPr>
          <p:cNvPr id="4" name="Slide Number Placeholder 6">
            <a:extLst>
              <a:ext uri="{FF2B5EF4-FFF2-40B4-BE49-F238E27FC236}">
                <a16:creationId xmlns:a16="http://schemas.microsoft.com/office/drawing/2014/main" id="{11A27AD0-758A-9E4E-A145-E3842B1B665A}"/>
              </a:ext>
            </a:extLst>
          </p:cNvPr>
          <p:cNvSpPr>
            <a:spLocks noGrp="1"/>
          </p:cNvSpPr>
          <p:nvPr>
            <p:ph type="sldNum" sz="quarter" idx="12"/>
          </p:nvPr>
        </p:nvSpPr>
        <p:spPr>
          <a:xfrm>
            <a:off x="531812" y="787782"/>
            <a:ext cx="779767" cy="365125"/>
          </a:xfrm>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954066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5" y="624110"/>
            <a:ext cx="8595157" cy="907807"/>
          </a:xfrm>
        </p:spPr>
        <p:txBody>
          <a:bodyPr>
            <a:normAutofit/>
          </a:bodyPr>
          <a:lstStyle/>
          <a:p>
            <a:pPr algn="ctr"/>
            <a:r>
              <a:rPr lang="en-US" b="1" dirty="0"/>
              <a:t>Timeframes</a:t>
            </a:r>
          </a:p>
        </p:txBody>
      </p:sp>
      <p:sp>
        <p:nvSpPr>
          <p:cNvPr id="3" name="Content Placeholder 2"/>
          <p:cNvSpPr>
            <a:spLocks noGrp="1"/>
          </p:cNvSpPr>
          <p:nvPr>
            <p:ph idx="1"/>
          </p:nvPr>
        </p:nvSpPr>
        <p:spPr>
          <a:xfrm>
            <a:off x="2648196" y="1674421"/>
            <a:ext cx="8856415" cy="4236801"/>
          </a:xfrm>
        </p:spPr>
        <p:txBody>
          <a:bodyPr>
            <a:normAutofit/>
          </a:bodyPr>
          <a:lstStyle/>
          <a:p>
            <a:pPr lvl="1"/>
            <a:r>
              <a:rPr lang="en-US" sz="2000" dirty="0"/>
              <a:t>The Department of Justice has indicated in prior guidance you must give the employee a “reasonable period of time” to address a no match letter.</a:t>
            </a:r>
          </a:p>
          <a:p>
            <a:pPr lvl="2"/>
            <a:r>
              <a:rPr lang="en-US" sz="2000" b="1" i="1" dirty="0"/>
              <a:t>“[t]here are no Federal statutes or regulations in effect that define a ‘reasonable period of time’ in connection with the resolution of a no-match notice. As a practical matter, a ‘reasonable period of time’ depends on the totality of the circumstances. Of note, in the E-Verify context SSA has the ability to put a tentative non-confirmation into continuance for up to 120 days. This recognizes that it can sometimes take that long to resolve a discrepancy in SSA’s database.” (https://www.justice.gov/sites/default/files/crt/legacy/2010/12/29/FAQs.pdf ). </a:t>
            </a:r>
          </a:p>
          <a:p>
            <a:pPr marL="344487" lvl="1" indent="0">
              <a:buNone/>
            </a:pPr>
            <a:endParaRPr lang="en-US" sz="2000" dirty="0">
              <a:solidFill>
                <a:srgbClr val="FF0000"/>
              </a:solidFill>
            </a:endParaRPr>
          </a:p>
          <a:p>
            <a:pPr lvl="1"/>
            <a:endParaRPr lang="en-US" sz="2000" dirty="0">
              <a:solidFill>
                <a:srgbClr val="0070C0"/>
              </a:solidFill>
            </a:endParaRPr>
          </a:p>
        </p:txBody>
      </p:sp>
      <p:sp>
        <p:nvSpPr>
          <p:cNvPr id="4" name="Slide Number Placeholder 6">
            <a:extLst>
              <a:ext uri="{FF2B5EF4-FFF2-40B4-BE49-F238E27FC236}">
                <a16:creationId xmlns:a16="http://schemas.microsoft.com/office/drawing/2014/main" id="{101EC6C4-070C-3D45-B79E-29D4EEE5ACFC}"/>
              </a:ext>
            </a:extLst>
          </p:cNvPr>
          <p:cNvSpPr>
            <a:spLocks noGrp="1"/>
          </p:cNvSpPr>
          <p:nvPr>
            <p:ph type="sldNum" sz="quarter" idx="12"/>
          </p:nvPr>
        </p:nvSpPr>
        <p:spPr>
          <a:xfrm>
            <a:off x="531812" y="787782"/>
            <a:ext cx="779767" cy="365125"/>
          </a:xfrm>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282885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Timeframes</a:t>
            </a:r>
          </a:p>
        </p:txBody>
      </p:sp>
      <p:sp>
        <p:nvSpPr>
          <p:cNvPr id="3" name="Content Placeholder 2"/>
          <p:cNvSpPr>
            <a:spLocks noGrp="1"/>
          </p:cNvSpPr>
          <p:nvPr>
            <p:ph idx="1"/>
          </p:nvPr>
        </p:nvSpPr>
        <p:spPr/>
        <p:txBody>
          <a:bodyPr>
            <a:normAutofit fontScale="92500" lnSpcReduction="20000"/>
          </a:bodyPr>
          <a:lstStyle/>
          <a:p>
            <a:pPr lvl="1"/>
            <a:r>
              <a:rPr lang="en-US" sz="2400" dirty="0"/>
              <a:t>The Department of Justice guidance for the “reasonable period of time” relates to giving a person who says “that is my SSN and SSA has made a mistake” time to address that with SSA.</a:t>
            </a:r>
          </a:p>
          <a:p>
            <a:pPr lvl="1"/>
            <a:r>
              <a:rPr lang="en-US" sz="2400" dirty="0"/>
              <a:t>If the person tells you that is not their number and they cannot go to SSA to get a new one.  The employer can no longer employ that person because you have knowledge the SSN does not relate to that person and you no longer have the ability to report wages for that employee because you know the SSN they gave you is not valid. This employee would not get 120 days “try to get a new number”.</a:t>
            </a:r>
          </a:p>
          <a:p>
            <a:pPr marL="344487" lvl="1" indent="0">
              <a:buNone/>
            </a:pPr>
            <a:endParaRPr lang="en-US" sz="2000" dirty="0">
              <a:solidFill>
                <a:srgbClr val="FF0000"/>
              </a:solidFill>
            </a:endParaRPr>
          </a:p>
          <a:p>
            <a:pPr lvl="1"/>
            <a:endParaRPr lang="en-US" sz="2000" dirty="0">
              <a:solidFill>
                <a:srgbClr val="0070C0"/>
              </a:solidFill>
            </a:endParaRPr>
          </a:p>
        </p:txBody>
      </p:sp>
      <p:sp>
        <p:nvSpPr>
          <p:cNvPr id="4" name="Slide Number Placeholder 6">
            <a:extLst>
              <a:ext uri="{FF2B5EF4-FFF2-40B4-BE49-F238E27FC236}">
                <a16:creationId xmlns:a16="http://schemas.microsoft.com/office/drawing/2014/main" id="{85387D7A-037A-3F48-A49F-FA0FF0BBD9F6}"/>
              </a:ext>
            </a:extLst>
          </p:cNvPr>
          <p:cNvSpPr>
            <a:spLocks noGrp="1"/>
          </p:cNvSpPr>
          <p:nvPr>
            <p:ph type="sldNum" sz="quarter" idx="12"/>
          </p:nvPr>
        </p:nvSpPr>
        <p:spPr>
          <a:xfrm>
            <a:off x="531812" y="787782"/>
            <a:ext cx="779767" cy="365125"/>
          </a:xfrm>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804556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Constructive or Actual Knowledge</a:t>
            </a:r>
          </a:p>
        </p:txBody>
      </p:sp>
      <p:sp>
        <p:nvSpPr>
          <p:cNvPr id="3" name="Content Placeholder 2"/>
          <p:cNvSpPr>
            <a:spLocks noGrp="1"/>
          </p:cNvSpPr>
          <p:nvPr>
            <p:ph idx="1"/>
          </p:nvPr>
        </p:nvSpPr>
        <p:spPr/>
        <p:txBody>
          <a:bodyPr>
            <a:normAutofit fontScale="92500"/>
          </a:bodyPr>
          <a:lstStyle/>
          <a:p>
            <a:pPr lvl="1"/>
            <a:r>
              <a:rPr lang="en-US" sz="2200" dirty="0"/>
              <a:t>Actual Knowledge – If they tell you they are not authorized to work in the US, you cannot continue to employ them.</a:t>
            </a:r>
          </a:p>
          <a:p>
            <a:pPr lvl="1"/>
            <a:r>
              <a:rPr lang="en-US" sz="2200" dirty="0"/>
              <a:t>Constructive Knowledge - If you have knowledge through talking to the employee about the SSA no match letter that establishes the person is not authorized to work in the US then you can’t continue to employ them.</a:t>
            </a:r>
          </a:p>
          <a:p>
            <a:pPr lvl="1"/>
            <a:r>
              <a:rPr lang="en-US" sz="2200" dirty="0"/>
              <a:t>ICE/DHS and a court will look to the circumstances surrounding the particular situation and use a standard of what is reasonable (what a reasonable person would do/know) to determine if an employer should have known that an employee was likely not authorized to work in the US.</a:t>
            </a:r>
          </a:p>
          <a:p>
            <a:pPr lvl="2"/>
            <a:endParaRPr lang="en-US" sz="2200" dirty="0"/>
          </a:p>
          <a:p>
            <a:pPr marL="344487" lvl="1" indent="0">
              <a:buNone/>
            </a:pPr>
            <a:endParaRPr lang="en-US" sz="2000" dirty="0">
              <a:solidFill>
                <a:srgbClr val="FF0000"/>
              </a:solidFill>
            </a:endParaRPr>
          </a:p>
          <a:p>
            <a:pPr lvl="1"/>
            <a:endParaRPr lang="en-US" sz="2000" dirty="0">
              <a:solidFill>
                <a:srgbClr val="0070C0"/>
              </a:solidFill>
            </a:endParaRPr>
          </a:p>
        </p:txBody>
      </p:sp>
      <p:sp>
        <p:nvSpPr>
          <p:cNvPr id="4" name="Slide Number Placeholder 6">
            <a:extLst>
              <a:ext uri="{FF2B5EF4-FFF2-40B4-BE49-F238E27FC236}">
                <a16:creationId xmlns:a16="http://schemas.microsoft.com/office/drawing/2014/main" id="{23BCC165-9D52-524F-B3BF-82B135959782}"/>
              </a:ext>
            </a:extLst>
          </p:cNvPr>
          <p:cNvSpPr>
            <a:spLocks noGrp="1"/>
          </p:cNvSpPr>
          <p:nvPr>
            <p:ph type="sldNum" sz="quarter" idx="12"/>
          </p:nvPr>
        </p:nvSpPr>
        <p:spPr>
          <a:xfrm>
            <a:off x="531812" y="787782"/>
            <a:ext cx="779767" cy="365125"/>
          </a:xfrm>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171654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9557-3652-E942-BE93-DFB70618B552}"/>
              </a:ext>
            </a:extLst>
          </p:cNvPr>
          <p:cNvSpPr>
            <a:spLocks noGrp="1"/>
          </p:cNvSpPr>
          <p:nvPr>
            <p:ph type="title"/>
          </p:nvPr>
        </p:nvSpPr>
        <p:spPr/>
        <p:txBody>
          <a:bodyPr/>
          <a:lstStyle/>
          <a:p>
            <a:pPr algn="ctr"/>
            <a:r>
              <a:rPr lang="en-US" b="1" dirty="0"/>
              <a:t>U.S. Government Agencies</a:t>
            </a:r>
            <a:endParaRPr lang="en-US"/>
          </a:p>
        </p:txBody>
      </p:sp>
      <p:sp>
        <p:nvSpPr>
          <p:cNvPr id="3" name="Content Placeholder 2">
            <a:extLst>
              <a:ext uri="{FF2B5EF4-FFF2-40B4-BE49-F238E27FC236}">
                <a16:creationId xmlns:a16="http://schemas.microsoft.com/office/drawing/2014/main" id="{0EA2344A-9945-C84D-821D-02FF2C6BF666}"/>
              </a:ext>
            </a:extLst>
          </p:cNvPr>
          <p:cNvSpPr>
            <a:spLocks noGrp="1"/>
          </p:cNvSpPr>
          <p:nvPr>
            <p:ph idx="1"/>
          </p:nvPr>
        </p:nvSpPr>
        <p:spPr/>
        <p:txBody>
          <a:bodyPr>
            <a:normAutofit fontScale="92500" lnSpcReduction="20000"/>
          </a:bodyPr>
          <a:lstStyle/>
          <a:p>
            <a:pPr marL="0" indent="0">
              <a:buNone/>
            </a:pPr>
            <a:r>
              <a:rPr lang="en-US" sz="2000" b="1" dirty="0">
                <a:solidFill>
                  <a:schemeClr val="tx1"/>
                </a:solidFill>
              </a:rPr>
              <a:t>Department of Homeland Security (DHS) </a:t>
            </a:r>
          </a:p>
          <a:p>
            <a:pPr lvl="1"/>
            <a:r>
              <a:rPr lang="en-US" sz="1800" dirty="0">
                <a:solidFill>
                  <a:schemeClr val="tx1"/>
                </a:solidFill>
              </a:rPr>
              <a:t>U.S. Citizenship and Immigration Services (USCIS)</a:t>
            </a:r>
          </a:p>
          <a:p>
            <a:pPr lvl="1"/>
            <a:r>
              <a:rPr lang="en-US" sz="1800" dirty="0">
                <a:solidFill>
                  <a:schemeClr val="tx1"/>
                </a:solidFill>
              </a:rPr>
              <a:t>Customs and Border Protection (CBP)</a:t>
            </a:r>
          </a:p>
          <a:p>
            <a:pPr lvl="1"/>
            <a:r>
              <a:rPr lang="en-US" sz="1800" dirty="0">
                <a:solidFill>
                  <a:schemeClr val="tx1"/>
                </a:solidFill>
              </a:rPr>
              <a:t>Immigration and Customs Enforcement (ICE)</a:t>
            </a:r>
          </a:p>
          <a:p>
            <a:pPr lvl="2"/>
            <a:r>
              <a:rPr lang="en-US" sz="1600" dirty="0">
                <a:solidFill>
                  <a:schemeClr val="tx1"/>
                </a:solidFill>
              </a:rPr>
              <a:t>Student and Exchange Visitor Information System (SEVIS)</a:t>
            </a:r>
          </a:p>
          <a:p>
            <a:pPr marL="0" indent="0">
              <a:buNone/>
            </a:pPr>
            <a:r>
              <a:rPr lang="en-US" sz="2000" b="1" dirty="0">
                <a:solidFill>
                  <a:schemeClr val="tx1"/>
                </a:solidFill>
              </a:rPr>
              <a:t>Department of State (DOS) </a:t>
            </a:r>
          </a:p>
          <a:p>
            <a:pPr lvl="1"/>
            <a:r>
              <a:rPr lang="en-US" sz="1800" dirty="0">
                <a:solidFill>
                  <a:schemeClr val="tx1"/>
                </a:solidFill>
              </a:rPr>
              <a:t>US Embassies and Consulates – issues visas</a:t>
            </a:r>
          </a:p>
          <a:p>
            <a:pPr lvl="1"/>
            <a:r>
              <a:rPr lang="en-US" sz="1800" dirty="0">
                <a:solidFill>
                  <a:schemeClr val="tx1"/>
                </a:solidFill>
              </a:rPr>
              <a:t>Oversees certain visa categories (J-1)</a:t>
            </a:r>
          </a:p>
          <a:p>
            <a:pPr marL="0" indent="0">
              <a:buNone/>
            </a:pPr>
            <a:r>
              <a:rPr lang="en-US" sz="2000" b="1" dirty="0">
                <a:solidFill>
                  <a:schemeClr val="tx1"/>
                </a:solidFill>
              </a:rPr>
              <a:t>Department of Labor (DOL) </a:t>
            </a:r>
          </a:p>
          <a:p>
            <a:pPr lvl="1"/>
            <a:r>
              <a:rPr lang="en-US" sz="1800" dirty="0">
                <a:solidFill>
                  <a:schemeClr val="tx1"/>
                </a:solidFill>
              </a:rPr>
              <a:t>oversees H-1B visa with the Labor Condition Application (LCA)</a:t>
            </a:r>
          </a:p>
          <a:p>
            <a:pPr lvl="1"/>
            <a:r>
              <a:rPr lang="en-US" sz="1800" dirty="0">
                <a:solidFill>
                  <a:schemeClr val="tx1"/>
                </a:solidFill>
              </a:rPr>
              <a:t>involved in green card through employment process </a:t>
            </a:r>
          </a:p>
          <a:p>
            <a:endParaRPr lang="en-US"/>
          </a:p>
        </p:txBody>
      </p:sp>
      <p:sp>
        <p:nvSpPr>
          <p:cNvPr id="4" name="Footer Placeholder 3">
            <a:extLst>
              <a:ext uri="{FF2B5EF4-FFF2-40B4-BE49-F238E27FC236}">
                <a16:creationId xmlns:a16="http://schemas.microsoft.com/office/drawing/2014/main" id="{7A090EC3-21DE-C545-BC5D-CAD2CD1F3172}"/>
              </a:ext>
            </a:extLst>
          </p:cNvPr>
          <p:cNvSpPr>
            <a:spLocks noGrp="1"/>
          </p:cNvSpPr>
          <p:nvPr>
            <p:ph type="ftr" sz="quarter" idx="11"/>
          </p:nvPr>
        </p:nvSpPr>
        <p:spPr>
          <a:xfrm>
            <a:off x="2589212" y="6135808"/>
            <a:ext cx="8915400" cy="365125"/>
          </a:xfrm>
        </p:spPr>
        <p:txBody>
          <a:bodyPr/>
          <a:lstStyle/>
          <a:p>
            <a:r>
              <a:rPr lang="en-US" dirty="0"/>
              <a:t>       								www.lentinivisas.com</a:t>
            </a:r>
          </a:p>
        </p:txBody>
      </p:sp>
      <p:sp>
        <p:nvSpPr>
          <p:cNvPr id="7" name="Slide Number Placeholder 6">
            <a:extLst>
              <a:ext uri="{FF2B5EF4-FFF2-40B4-BE49-F238E27FC236}">
                <a16:creationId xmlns:a16="http://schemas.microsoft.com/office/drawing/2014/main" id="{5C531815-E746-274D-84F2-C8D5B9BA8466}"/>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20362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9CD10-3324-B34D-92D1-8F66AFF9E782}"/>
              </a:ext>
            </a:extLst>
          </p:cNvPr>
          <p:cNvSpPr>
            <a:spLocks noGrp="1"/>
          </p:cNvSpPr>
          <p:nvPr>
            <p:ph type="title"/>
          </p:nvPr>
        </p:nvSpPr>
        <p:spPr/>
        <p:txBody>
          <a:bodyPr>
            <a:normAutofit fontScale="90000"/>
          </a:bodyPr>
          <a:lstStyle/>
          <a:p>
            <a:pPr algn="ctr"/>
            <a:r>
              <a:rPr lang="en-US" sz="4000" b="1"/>
              <a:t>I-9 Audits – Internal</a:t>
            </a:r>
            <a:br>
              <a:rPr lang="en-US" b="1"/>
            </a:br>
            <a:r>
              <a:rPr lang="en-US" sz="2000" b="1"/>
              <a:t>How to prepare</a:t>
            </a:r>
            <a:br>
              <a:rPr lang="en-US" b="1"/>
            </a:br>
            <a:endParaRPr lang="en-US" b="1"/>
          </a:p>
        </p:txBody>
      </p:sp>
      <p:sp>
        <p:nvSpPr>
          <p:cNvPr id="3" name="Content Placeholder 2">
            <a:extLst>
              <a:ext uri="{FF2B5EF4-FFF2-40B4-BE49-F238E27FC236}">
                <a16:creationId xmlns:a16="http://schemas.microsoft.com/office/drawing/2014/main" id="{2AF23A83-0707-BC45-8F98-58669F16B813}"/>
              </a:ext>
            </a:extLst>
          </p:cNvPr>
          <p:cNvSpPr>
            <a:spLocks noGrp="1"/>
          </p:cNvSpPr>
          <p:nvPr>
            <p:ph idx="1"/>
          </p:nvPr>
        </p:nvSpPr>
        <p:spPr>
          <a:xfrm>
            <a:off x="2589212" y="1548622"/>
            <a:ext cx="8915400" cy="4471178"/>
          </a:xfrm>
        </p:spPr>
        <p:txBody>
          <a:bodyPr>
            <a:normAutofit fontScale="55000" lnSpcReduction="20000"/>
          </a:bodyPr>
          <a:lstStyle/>
          <a:p>
            <a:pPr marL="0" indent="0">
              <a:buNone/>
            </a:pPr>
            <a:endParaRPr lang="en-US"/>
          </a:p>
          <a:p>
            <a:r>
              <a:rPr lang="en-US" sz="2300"/>
              <a:t>Employers need to ensure compliance so that they do not incur fines or penalties.  A careful sample audit is a great way to see how well the process is going in your company in a timely and budget-friendly manner.</a:t>
            </a:r>
          </a:p>
          <a:p>
            <a:r>
              <a:rPr lang="en-US" sz="2300"/>
              <a:t>A careful sample audit involves reviewing a sample of the I-9 forms to see if they are properly documented and if not, understanding the risk the company has and what it could do to mitigate that risk.</a:t>
            </a:r>
          </a:p>
          <a:p>
            <a:r>
              <a:rPr lang="en-US" sz="2300"/>
              <a:t>Samples must be taken objectively, such as with an alphabetic algorithm, and executed faithfully.  Any unclear documents uncovered during the audit are also governed by strict rules of protocol for investigation.</a:t>
            </a:r>
          </a:p>
          <a:p>
            <a:r>
              <a:rPr lang="en-US" sz="2300" b="1"/>
              <a:t>Why do a sample audit? </a:t>
            </a:r>
            <a:r>
              <a:rPr lang="en-US" sz="2300"/>
              <a:t> If you have a large workforce where it is difficult to ensure that all employees are documented properly, a sample audit can:</a:t>
            </a:r>
          </a:p>
          <a:p>
            <a:pPr marL="0" indent="0">
              <a:buNone/>
            </a:pPr>
            <a:r>
              <a:rPr lang="en-US" sz="2300" b="1"/>
              <a:t>		Mitigate your company’s risk</a:t>
            </a:r>
            <a:r>
              <a:rPr lang="en-US" sz="2300"/>
              <a:t> of fine or other penalties. In extreme cases, top managers can be 			personally liable and a sample audit hedges that risk;</a:t>
            </a:r>
          </a:p>
          <a:p>
            <a:pPr marL="0" indent="0">
              <a:buNone/>
            </a:pPr>
            <a:r>
              <a:rPr lang="en-US" sz="2300" b="1"/>
              <a:t>		Uncover misunderstandings or inconsistencies in your company’s process</a:t>
            </a:r>
            <a:r>
              <a:rPr lang="en-US" sz="2300"/>
              <a:t> which can be 				managed better than if uncovered by Immigration and Customs Enforcement (ICE).</a:t>
            </a:r>
          </a:p>
          <a:p>
            <a:pPr marL="914400" lvl="2" indent="0">
              <a:buNone/>
            </a:pPr>
            <a:r>
              <a:rPr lang="en-US" sz="2300" b="1"/>
              <a:t>Generate goodwill and reduce damages in the event of an ICE audit.</a:t>
            </a:r>
            <a:r>
              <a:rPr lang="en-US" sz="2300"/>
              <a:t> If you can show that your company has done a sample audit and has trained workers annually to execute the process correctly, ICE is more likely to assess lower fines for violations they uncover.</a:t>
            </a:r>
          </a:p>
          <a:p>
            <a:pPr marL="0" indent="0">
              <a:buNone/>
            </a:pPr>
            <a:r>
              <a:rPr lang="en-US" sz="2300" b="1"/>
              <a:t>		Receive a professional, careful internal audit. </a:t>
            </a:r>
            <a:r>
              <a:rPr lang="en-US" sz="2300"/>
              <a:t>This ensures your organization is in compliance and 			to steer clear of civil and criminal penalty risks.</a:t>
            </a:r>
          </a:p>
          <a:p>
            <a:endParaRPr lang="en-US"/>
          </a:p>
        </p:txBody>
      </p:sp>
      <p:sp>
        <p:nvSpPr>
          <p:cNvPr id="4" name="Footer Placeholder 3">
            <a:extLst>
              <a:ext uri="{FF2B5EF4-FFF2-40B4-BE49-F238E27FC236}">
                <a16:creationId xmlns:a16="http://schemas.microsoft.com/office/drawing/2014/main" id="{9B652B39-B1BC-4341-80F3-ABE8E3EED81F}"/>
              </a:ext>
            </a:extLst>
          </p:cNvPr>
          <p:cNvSpPr>
            <a:spLocks noGrp="1"/>
          </p:cNvSpPr>
          <p:nvPr>
            <p:ph type="ftr" sz="quarter" idx="11"/>
          </p:nvPr>
        </p:nvSpPr>
        <p:spPr/>
        <p:txBody>
          <a:bodyPr/>
          <a:lstStyle/>
          <a:p>
            <a:r>
              <a:rPr lang="en-US" dirty="0"/>
              <a:t>      							 www.lentinivisas.com</a:t>
            </a:r>
          </a:p>
        </p:txBody>
      </p:sp>
      <p:sp>
        <p:nvSpPr>
          <p:cNvPr id="5" name="Slide Number Placeholder 4">
            <a:extLst>
              <a:ext uri="{FF2B5EF4-FFF2-40B4-BE49-F238E27FC236}">
                <a16:creationId xmlns:a16="http://schemas.microsoft.com/office/drawing/2014/main" id="{A2197FD3-D95A-F448-8333-CCFC9FBCBDB0}"/>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52062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682F979-4CE3-DA43-B9A7-85133B9D136E}"/>
              </a:ext>
            </a:extLst>
          </p:cNvPr>
          <p:cNvSpPr>
            <a:spLocks noGrp="1"/>
          </p:cNvSpPr>
          <p:nvPr>
            <p:ph type="ftr" sz="quarter" idx="11"/>
          </p:nvPr>
        </p:nvSpPr>
        <p:spPr/>
        <p:txBody>
          <a:bodyPr/>
          <a:lstStyle/>
          <a:p>
            <a:r>
              <a:rPr lang="en-US" dirty="0"/>
              <a:t>       www.lentinivisas.com</a:t>
            </a:r>
          </a:p>
        </p:txBody>
      </p:sp>
      <p:sp>
        <p:nvSpPr>
          <p:cNvPr id="3" name="Slide Number Placeholder 2">
            <a:extLst>
              <a:ext uri="{FF2B5EF4-FFF2-40B4-BE49-F238E27FC236}">
                <a16:creationId xmlns:a16="http://schemas.microsoft.com/office/drawing/2014/main" id="{01E149CE-9E7D-A842-A5D8-D9057DDE3DF6}"/>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4" name="TextBox 3">
            <a:extLst>
              <a:ext uri="{FF2B5EF4-FFF2-40B4-BE49-F238E27FC236}">
                <a16:creationId xmlns:a16="http://schemas.microsoft.com/office/drawing/2014/main" id="{569AF0EB-47CC-DD41-A493-2F1F74ED56AF}"/>
              </a:ext>
            </a:extLst>
          </p:cNvPr>
          <p:cNvSpPr txBox="1"/>
          <p:nvPr/>
        </p:nvSpPr>
        <p:spPr>
          <a:xfrm>
            <a:off x="1381496" y="787782"/>
            <a:ext cx="9429008" cy="5570756"/>
          </a:xfrm>
          <a:prstGeom prst="rect">
            <a:avLst/>
          </a:prstGeom>
          <a:noFill/>
        </p:spPr>
        <p:txBody>
          <a:bodyPr wrap="square" rtlCol="0">
            <a:spAutoFit/>
          </a:bodyPr>
          <a:lstStyle/>
          <a:p>
            <a:pPr algn="ctr"/>
            <a:r>
              <a:rPr lang="en-US" sz="3600" b="1" dirty="0">
                <a:solidFill>
                  <a:schemeClr val="accent2">
                    <a:lumMod val="75000"/>
                  </a:schemeClr>
                </a:solidFill>
              </a:rPr>
              <a:t>Questions?</a:t>
            </a:r>
          </a:p>
          <a:p>
            <a:pPr algn="ctr"/>
            <a:endParaRPr lang="en-US" sz="2800" b="1" dirty="0">
              <a:solidFill>
                <a:schemeClr val="accent2">
                  <a:lumMod val="75000"/>
                </a:schemeClr>
              </a:solidFill>
            </a:endParaRPr>
          </a:p>
          <a:p>
            <a:pPr algn="ctr"/>
            <a:r>
              <a:rPr lang="en-US" sz="2000" dirty="0">
                <a:solidFill>
                  <a:srgbClr val="FF0000"/>
                </a:solidFill>
              </a:rPr>
              <a:t>Domande?</a:t>
            </a:r>
          </a:p>
          <a:p>
            <a:pPr algn="ctr"/>
            <a:endParaRPr lang="en-US" sz="2800" b="1" dirty="0">
              <a:solidFill>
                <a:schemeClr val="accent2">
                  <a:lumMod val="75000"/>
                </a:schemeClr>
              </a:solidFill>
            </a:endParaRPr>
          </a:p>
          <a:p>
            <a:pPr algn="ctr"/>
            <a:r>
              <a:rPr lang="en-US" sz="2000" dirty="0">
                <a:solidFill>
                  <a:srgbClr val="DEA702"/>
                </a:solidFill>
              </a:rPr>
              <a:t>¿Preguntas?</a:t>
            </a:r>
          </a:p>
          <a:p>
            <a:pPr algn="ctr"/>
            <a:endParaRPr lang="en-US" sz="2800" b="1" dirty="0">
              <a:solidFill>
                <a:srgbClr val="FFC423"/>
              </a:solidFill>
            </a:endParaRPr>
          </a:p>
          <a:p>
            <a:pPr algn="ctr"/>
            <a:r>
              <a:rPr lang="en-US" sz="2000" dirty="0">
                <a:solidFill>
                  <a:srgbClr val="FFFF00"/>
                </a:solidFill>
              </a:rPr>
              <a:t>Fragen?</a:t>
            </a:r>
          </a:p>
          <a:p>
            <a:pPr algn="ctr"/>
            <a:endParaRPr lang="en-US" sz="2800" b="1" dirty="0">
              <a:solidFill>
                <a:schemeClr val="accent2">
                  <a:lumMod val="75000"/>
                </a:schemeClr>
              </a:solidFill>
            </a:endParaRPr>
          </a:p>
          <a:p>
            <a:pPr algn="ctr"/>
            <a:r>
              <a:rPr lang="ja-JP" altLang="en-US" sz="2000">
                <a:solidFill>
                  <a:srgbClr val="00B050"/>
                </a:solidFill>
              </a:rPr>
              <a:t>问题</a:t>
            </a:r>
            <a:r>
              <a:rPr lang="en-US" altLang="ja-JP" sz="2000">
                <a:solidFill>
                  <a:srgbClr val="00B050"/>
                </a:solidFill>
              </a:rPr>
              <a:t> ?</a:t>
            </a:r>
          </a:p>
          <a:p>
            <a:pPr algn="ctr"/>
            <a:endParaRPr lang="en-US" sz="2800">
              <a:solidFill>
                <a:schemeClr val="accent2">
                  <a:lumMod val="75000"/>
                </a:schemeClr>
              </a:solidFill>
            </a:endParaRPr>
          </a:p>
          <a:p>
            <a:pPr algn="ctr"/>
            <a:r>
              <a:rPr lang="en-US" sz="2000">
                <a:solidFill>
                  <a:srgbClr val="00B0F0"/>
                </a:solidFill>
              </a:rPr>
              <a:t>Vragen?</a:t>
            </a:r>
          </a:p>
          <a:p>
            <a:pPr algn="ctr"/>
            <a:endParaRPr lang="en-US" sz="2000">
              <a:solidFill>
                <a:schemeClr val="accent4">
                  <a:lumMod val="75000"/>
                </a:schemeClr>
              </a:solidFill>
            </a:endParaRPr>
          </a:p>
          <a:p>
            <a:pPr algn="ctr"/>
            <a:r>
              <a:rPr lang="az-Cyrl-AZ" sz="2000">
                <a:solidFill>
                  <a:schemeClr val="accent4">
                    <a:lumMod val="75000"/>
                  </a:schemeClr>
                </a:solidFill>
              </a:rPr>
              <a:t>Вопросы</a:t>
            </a:r>
            <a:r>
              <a:rPr lang="en-US" sz="2000">
                <a:solidFill>
                  <a:schemeClr val="accent4">
                    <a:lumMod val="75000"/>
                  </a:schemeClr>
                </a:solidFill>
              </a:rPr>
              <a:t>?</a:t>
            </a:r>
          </a:p>
          <a:p>
            <a:pPr algn="ctr"/>
            <a:endParaRPr lang="en-US" sz="2000">
              <a:solidFill>
                <a:schemeClr val="accent6">
                  <a:lumMod val="75000"/>
                </a:schemeClr>
              </a:solidFill>
            </a:endParaRPr>
          </a:p>
          <a:p>
            <a:pPr algn="ctr"/>
            <a:r>
              <a:rPr lang="ar-AE" sz="2000">
                <a:solidFill>
                  <a:schemeClr val="accent6">
                    <a:lumMod val="75000"/>
                  </a:schemeClr>
                </a:solidFill>
              </a:rPr>
              <a:t>سوالات</a:t>
            </a:r>
            <a:r>
              <a:rPr lang="en-US" sz="2000">
                <a:solidFill>
                  <a:schemeClr val="accent6">
                    <a:lumMod val="75000"/>
                  </a:schemeClr>
                </a:solidFill>
              </a:rPr>
              <a:t> ?</a:t>
            </a:r>
          </a:p>
        </p:txBody>
      </p:sp>
    </p:spTree>
    <p:extLst>
      <p:ext uri="{BB962C8B-B14F-4D97-AF65-F5344CB8AC3E}">
        <p14:creationId xmlns:p14="http://schemas.microsoft.com/office/powerpoint/2010/main" val="587364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1957754" y="501480"/>
            <a:ext cx="8251606" cy="19251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2800" dirty="0">
                <a:solidFill>
                  <a:srgbClr val="000000"/>
                </a:solidFill>
                <a:latin typeface="Century Gothic" panose="020B0502020202020204" pitchFamily="34" charset="0"/>
                <a:ea typeface="DejaVu Sans"/>
              </a:rPr>
              <a:t>Thank you for your time</a:t>
            </a:r>
          </a:p>
          <a:p>
            <a:pPr algn="ctr">
              <a:lnSpc>
                <a:spcPct val="100000"/>
              </a:lnSpc>
            </a:pPr>
            <a:r>
              <a:rPr lang="en-US" sz="2800" dirty="0">
                <a:solidFill>
                  <a:srgbClr val="000000"/>
                </a:solidFill>
                <a:latin typeface="Century Gothic" panose="020B0502020202020204" pitchFamily="34" charset="0"/>
                <a:ea typeface="DejaVu Sans"/>
              </a:rPr>
              <a:t>Contact Jacqueline Lentini, </a:t>
            </a:r>
            <a:r>
              <a:rPr lang="en-US" sz="2800" dirty="0">
                <a:solidFill>
                  <a:srgbClr val="000000"/>
                </a:solidFill>
                <a:latin typeface="Century Gothic" panose="020B0502020202020204" pitchFamily="34" charset="0"/>
                <a:ea typeface="DejaVu Sans"/>
                <a:hlinkClick r:id="rId3"/>
              </a:rPr>
              <a:t>jacki@lentinivisas.com</a:t>
            </a:r>
            <a:endParaRPr lang="en-US" sz="2800" dirty="0">
              <a:solidFill>
                <a:srgbClr val="000000"/>
              </a:solidFill>
              <a:latin typeface="Century Gothic" panose="020B0502020202020204" pitchFamily="34" charset="0"/>
              <a:ea typeface="DejaVu Sans"/>
            </a:endParaRPr>
          </a:p>
          <a:p>
            <a:pPr algn="ctr">
              <a:lnSpc>
                <a:spcPct val="100000"/>
              </a:lnSpc>
            </a:pPr>
            <a:r>
              <a:rPr lang="en-US" sz="2800" b="1" dirty="0">
                <a:solidFill>
                  <a:srgbClr val="000000"/>
                </a:solidFill>
                <a:latin typeface="Century Gothic" panose="020B0502020202020204" pitchFamily="34" charset="0"/>
                <a:ea typeface="DejaVu Sans"/>
              </a:rPr>
              <a:t>+630-262-1435</a:t>
            </a:r>
            <a:endParaRPr sz="2800" b="1" dirty="0">
              <a:latin typeface="Century Gothic" panose="020B0502020202020204" pitchFamily="34" charset="0"/>
            </a:endParaRPr>
          </a:p>
        </p:txBody>
      </p:sp>
      <p:sp>
        <p:nvSpPr>
          <p:cNvPr id="145" name="CustomShape 2"/>
          <p:cNvSpPr/>
          <p:nvPr/>
        </p:nvSpPr>
        <p:spPr>
          <a:xfrm>
            <a:off x="4648080" y="6356520"/>
            <a:ext cx="2894040" cy="36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200" dirty="0">
                <a:solidFill>
                  <a:srgbClr val="8B8B8B"/>
                </a:solidFill>
                <a:latin typeface="Calibri"/>
                <a:ea typeface="DejaVu Sans"/>
              </a:rPr>
              <a:t>www.lentinivisas.com</a:t>
            </a:r>
            <a:endParaRPr dirty="0"/>
          </a:p>
        </p:txBody>
      </p:sp>
      <p:sp>
        <p:nvSpPr>
          <p:cNvPr id="146" name="CustomShape 3"/>
          <p:cNvSpPr/>
          <p:nvPr/>
        </p:nvSpPr>
        <p:spPr>
          <a:xfrm>
            <a:off x="8077080" y="6356520"/>
            <a:ext cx="2132280" cy="36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endParaRPr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7015" y="2647343"/>
            <a:ext cx="7010400" cy="3097528"/>
          </a:xfrm>
          <a:prstGeom prst="rect">
            <a:avLst/>
          </a:prstGeom>
        </p:spPr>
      </p:pic>
      <p:sp>
        <p:nvSpPr>
          <p:cNvPr id="3" name="Footer Placeholder 2">
            <a:extLst>
              <a:ext uri="{FF2B5EF4-FFF2-40B4-BE49-F238E27FC236}">
                <a16:creationId xmlns:a16="http://schemas.microsoft.com/office/drawing/2014/main" id="{D78038EE-BF78-FD4C-B4BC-933F4827E58F}"/>
              </a:ext>
            </a:extLst>
          </p:cNvPr>
          <p:cNvSpPr>
            <a:spLocks noGrp="1"/>
          </p:cNvSpPr>
          <p:nvPr>
            <p:ph type="ftr" sz="quarter" idx="11"/>
          </p:nvPr>
        </p:nvSpPr>
        <p:spPr>
          <a:xfrm>
            <a:off x="2589212" y="6135808"/>
            <a:ext cx="7837488" cy="584312"/>
          </a:xfrm>
        </p:spPr>
        <p:txBody>
          <a:bodyPr/>
          <a:lstStyle/>
          <a:p>
            <a:r>
              <a:rPr lang="en-US" dirty="0"/>
              <a:t>       </a:t>
            </a:r>
          </a:p>
        </p:txBody>
      </p:sp>
      <p:sp>
        <p:nvSpPr>
          <p:cNvPr id="4" name="Slide Number Placeholder 3">
            <a:extLst>
              <a:ext uri="{FF2B5EF4-FFF2-40B4-BE49-F238E27FC236}">
                <a16:creationId xmlns:a16="http://schemas.microsoft.com/office/drawing/2014/main" id="{DD609D62-ED4F-D64B-BC71-87EF812E95C0}"/>
              </a:ext>
            </a:extLst>
          </p:cNvPr>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6" name="Picture 5">
            <a:extLst>
              <a:ext uri="{FF2B5EF4-FFF2-40B4-BE49-F238E27FC236}">
                <a16:creationId xmlns:a16="http://schemas.microsoft.com/office/drawing/2014/main" id="{6923B436-6820-8C48-AA5E-E815162C2414}"/>
              </a:ext>
            </a:extLst>
          </p:cNvPr>
          <p:cNvPicPr>
            <a:picLocks noChangeAspect="1"/>
          </p:cNvPicPr>
          <p:nvPr/>
        </p:nvPicPr>
        <p:blipFill>
          <a:blip r:embed="rId5"/>
          <a:stretch>
            <a:fillRect/>
          </a:stretch>
        </p:blipFill>
        <p:spPr>
          <a:xfrm>
            <a:off x="2589212" y="5965584"/>
            <a:ext cx="520797" cy="398061"/>
          </a:xfrm>
          <a:prstGeom prst="rect">
            <a:avLst/>
          </a:prstGeom>
        </p:spPr>
      </p:pic>
      <p:pic>
        <p:nvPicPr>
          <p:cNvPr id="8" name="Picture 7">
            <a:extLst>
              <a:ext uri="{FF2B5EF4-FFF2-40B4-BE49-F238E27FC236}">
                <a16:creationId xmlns:a16="http://schemas.microsoft.com/office/drawing/2014/main" id="{E225D9C2-AF49-184E-A099-86233855FBA1}"/>
              </a:ext>
            </a:extLst>
          </p:cNvPr>
          <p:cNvPicPr>
            <a:picLocks noChangeAspect="1"/>
          </p:cNvPicPr>
          <p:nvPr/>
        </p:nvPicPr>
        <p:blipFill>
          <a:blip r:embed="rId6"/>
          <a:stretch>
            <a:fillRect/>
          </a:stretch>
        </p:blipFill>
        <p:spPr>
          <a:xfrm>
            <a:off x="8864651" y="5915095"/>
            <a:ext cx="475735" cy="448550"/>
          </a:xfrm>
          <a:prstGeom prst="rect">
            <a:avLst/>
          </a:prstGeom>
        </p:spPr>
      </p:pic>
      <p:pic>
        <p:nvPicPr>
          <p:cNvPr id="10" name="Picture 9">
            <a:extLst>
              <a:ext uri="{FF2B5EF4-FFF2-40B4-BE49-F238E27FC236}">
                <a16:creationId xmlns:a16="http://schemas.microsoft.com/office/drawing/2014/main" id="{B9DF004C-1A85-7F45-85EA-BF93E145E652}"/>
              </a:ext>
            </a:extLst>
          </p:cNvPr>
          <p:cNvPicPr>
            <a:picLocks noChangeAspect="1"/>
          </p:cNvPicPr>
          <p:nvPr/>
        </p:nvPicPr>
        <p:blipFill>
          <a:blip r:embed="rId7"/>
          <a:stretch>
            <a:fillRect/>
          </a:stretch>
        </p:blipFill>
        <p:spPr>
          <a:xfrm>
            <a:off x="4114922" y="5914505"/>
            <a:ext cx="416014" cy="442015"/>
          </a:xfrm>
          <a:prstGeom prst="rect">
            <a:avLst/>
          </a:prstGeom>
        </p:spPr>
      </p:pic>
      <p:pic>
        <p:nvPicPr>
          <p:cNvPr id="12" name="Picture 11">
            <a:extLst>
              <a:ext uri="{FF2B5EF4-FFF2-40B4-BE49-F238E27FC236}">
                <a16:creationId xmlns:a16="http://schemas.microsoft.com/office/drawing/2014/main" id="{67CA16C3-2FF5-EF4E-A07B-F0C137836BED}"/>
              </a:ext>
            </a:extLst>
          </p:cNvPr>
          <p:cNvPicPr>
            <a:picLocks noChangeAspect="1"/>
          </p:cNvPicPr>
          <p:nvPr/>
        </p:nvPicPr>
        <p:blipFill>
          <a:blip r:embed="rId8"/>
          <a:stretch>
            <a:fillRect/>
          </a:stretch>
        </p:blipFill>
        <p:spPr>
          <a:xfrm>
            <a:off x="7269797" y="5948378"/>
            <a:ext cx="416014" cy="416014"/>
          </a:xfrm>
          <a:prstGeom prst="rect">
            <a:avLst/>
          </a:prstGeom>
        </p:spPr>
      </p:pic>
    </p:spTree>
    <p:extLst>
      <p:ext uri="{BB962C8B-B14F-4D97-AF65-F5344CB8AC3E}">
        <p14:creationId xmlns:p14="http://schemas.microsoft.com/office/powerpoint/2010/main" val="24597174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791B-69D6-4FB8-89F7-29543DC49F28}"/>
              </a:ext>
            </a:extLst>
          </p:cNvPr>
          <p:cNvSpPr>
            <a:spLocks noGrp="1"/>
          </p:cNvSpPr>
          <p:nvPr>
            <p:ph type="title"/>
          </p:nvPr>
        </p:nvSpPr>
        <p:spPr/>
        <p:txBody>
          <a:bodyPr/>
          <a:lstStyle/>
          <a:p>
            <a:pPr algn="ctr"/>
            <a:r>
              <a:rPr lang="en-US" b="1" dirty="0"/>
              <a:t>Nonimmigrant – Temporary</a:t>
            </a:r>
            <a:br>
              <a:rPr lang="en-US" b="1" dirty="0"/>
            </a:br>
            <a:r>
              <a:rPr lang="en-US" b="1" dirty="0"/>
              <a:t>Immigrant - Permanent</a:t>
            </a:r>
          </a:p>
        </p:txBody>
      </p:sp>
      <p:sp>
        <p:nvSpPr>
          <p:cNvPr id="3" name="Content Placeholder 2">
            <a:extLst>
              <a:ext uri="{FF2B5EF4-FFF2-40B4-BE49-F238E27FC236}">
                <a16:creationId xmlns:a16="http://schemas.microsoft.com/office/drawing/2014/main" id="{1B727EA4-4C25-4D67-8C24-E5E290DF7978}"/>
              </a:ext>
            </a:extLst>
          </p:cNvPr>
          <p:cNvSpPr>
            <a:spLocks noGrp="1"/>
          </p:cNvSpPr>
          <p:nvPr>
            <p:ph idx="1"/>
          </p:nvPr>
        </p:nvSpPr>
        <p:spPr/>
        <p:txBody>
          <a:bodyPr/>
          <a:lstStyle/>
          <a:p>
            <a:r>
              <a:rPr lang="en-US" sz="2000" b="1" dirty="0">
                <a:solidFill>
                  <a:schemeClr val="tx1"/>
                </a:solidFill>
              </a:rPr>
              <a:t>Nonimmigrant visas </a:t>
            </a:r>
            <a:r>
              <a:rPr lang="en-US" sz="2000" dirty="0">
                <a:solidFill>
                  <a:schemeClr val="tx1"/>
                </a:solidFill>
              </a:rPr>
              <a:t>are for foreign nationals coming temporarily to the US for a specific purpose (tourism, study, work, etc.) and for a specific period of stay as designated on the I-94 record.  </a:t>
            </a:r>
          </a:p>
          <a:p>
            <a:r>
              <a:rPr lang="en-US" sz="2000" b="1" dirty="0">
                <a:solidFill>
                  <a:schemeClr val="tx1"/>
                </a:solidFill>
              </a:rPr>
              <a:t>Immigrant visa </a:t>
            </a:r>
            <a:r>
              <a:rPr lang="en-US" sz="2000" dirty="0">
                <a:solidFill>
                  <a:schemeClr val="tx1"/>
                </a:solidFill>
              </a:rPr>
              <a:t>is for the green card process based on employment, a family relationship, diversity visa lottery, or as an asylee/refugee. Individuals are permitted to remain in the US indefinitely and work for any employer in the US. Can pursue the green card process while working in the US on a non-immigrant visa, but may have issues with travel abroad for certain classifications that do not permit immigrant intent (ex. TN, F-1)</a:t>
            </a:r>
          </a:p>
          <a:p>
            <a:endParaRPr lang="en-US" dirty="0"/>
          </a:p>
        </p:txBody>
      </p:sp>
      <p:sp>
        <p:nvSpPr>
          <p:cNvPr id="4" name="Footer Placeholder 3">
            <a:extLst>
              <a:ext uri="{FF2B5EF4-FFF2-40B4-BE49-F238E27FC236}">
                <a16:creationId xmlns:a16="http://schemas.microsoft.com/office/drawing/2014/main" id="{F8F95822-FCE7-AF44-A511-4176E9A6F01F}"/>
              </a:ext>
            </a:extLst>
          </p:cNvPr>
          <p:cNvSpPr>
            <a:spLocks noGrp="1"/>
          </p:cNvSpPr>
          <p:nvPr>
            <p:ph type="ftr" sz="quarter" idx="11"/>
          </p:nvPr>
        </p:nvSpPr>
        <p:spPr>
          <a:xfrm>
            <a:off x="2589212" y="6135808"/>
            <a:ext cx="9259888" cy="365125"/>
          </a:xfrm>
        </p:spPr>
        <p:txBody>
          <a:bodyPr/>
          <a:lstStyle/>
          <a:p>
            <a:r>
              <a:rPr lang="en-US" dirty="0"/>
              <a:t>       									www.lentinivisas.com</a:t>
            </a:r>
          </a:p>
        </p:txBody>
      </p:sp>
      <p:sp>
        <p:nvSpPr>
          <p:cNvPr id="5" name="Slide Number Placeholder 4">
            <a:extLst>
              <a:ext uri="{FF2B5EF4-FFF2-40B4-BE49-F238E27FC236}">
                <a16:creationId xmlns:a16="http://schemas.microsoft.com/office/drawing/2014/main" id="{76398F4B-4B81-C543-AF9D-579F2BCFAC3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7688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0535B-D409-4446-8601-67111E285B8B}"/>
              </a:ext>
            </a:extLst>
          </p:cNvPr>
          <p:cNvSpPr>
            <a:spLocks noGrp="1"/>
          </p:cNvSpPr>
          <p:nvPr>
            <p:ph type="title"/>
          </p:nvPr>
        </p:nvSpPr>
        <p:spPr>
          <a:xfrm>
            <a:off x="2592925" y="624110"/>
            <a:ext cx="8911687" cy="972461"/>
          </a:xfrm>
        </p:spPr>
        <p:txBody>
          <a:bodyPr/>
          <a:lstStyle/>
          <a:p>
            <a:pPr algn="ctr"/>
            <a:r>
              <a:rPr lang="en-US" b="1" dirty="0"/>
              <a:t>H-1B: Specialty Occupations</a:t>
            </a:r>
          </a:p>
        </p:txBody>
      </p:sp>
      <p:sp>
        <p:nvSpPr>
          <p:cNvPr id="3" name="Content Placeholder 2">
            <a:extLst>
              <a:ext uri="{FF2B5EF4-FFF2-40B4-BE49-F238E27FC236}">
                <a16:creationId xmlns:a16="http://schemas.microsoft.com/office/drawing/2014/main" id="{F12AA844-87FF-4BD2-A227-FC5EA7D2CA65}"/>
              </a:ext>
            </a:extLst>
          </p:cNvPr>
          <p:cNvSpPr>
            <a:spLocks noGrp="1"/>
          </p:cNvSpPr>
          <p:nvPr>
            <p:ph idx="1"/>
          </p:nvPr>
        </p:nvSpPr>
        <p:spPr>
          <a:xfrm>
            <a:off x="1915886" y="1596572"/>
            <a:ext cx="9588726" cy="4470400"/>
          </a:xfrm>
        </p:spPr>
        <p:txBody>
          <a:bodyPr/>
          <a:lstStyle/>
          <a:p>
            <a:r>
              <a:rPr lang="en-US" sz="2000" dirty="0">
                <a:solidFill>
                  <a:schemeClr val="tx1"/>
                </a:solidFill>
              </a:rPr>
              <a:t>Specialty occupation (position must require Bachelor’s degree in specialty &amp; beneficiary must have the degree in that specialty);</a:t>
            </a:r>
          </a:p>
          <a:p>
            <a:r>
              <a:rPr lang="en-US" sz="2000" dirty="0">
                <a:solidFill>
                  <a:schemeClr val="tx1"/>
                </a:solidFill>
              </a:rPr>
              <a:t>Quota imposed on the H-1B category by Congress;</a:t>
            </a:r>
          </a:p>
          <a:p>
            <a:r>
              <a:rPr lang="en-US" sz="2000" dirty="0">
                <a:solidFill>
                  <a:schemeClr val="tx1"/>
                </a:solidFill>
              </a:rPr>
              <a:t>If selected in lottery &amp; approved, starts on Oct. 1 of that year</a:t>
            </a:r>
          </a:p>
          <a:p>
            <a:r>
              <a:rPr lang="en-US" sz="2000" dirty="0">
                <a:solidFill>
                  <a:schemeClr val="tx1"/>
                </a:solidFill>
              </a:rPr>
              <a:t>Valid for a maximum of 6 years (in 3 year increments), but can extend if employer starts green card process</a:t>
            </a:r>
          </a:p>
          <a:p>
            <a:r>
              <a:rPr lang="en-US" sz="2000" dirty="0">
                <a:solidFill>
                  <a:schemeClr val="tx1"/>
                </a:solidFill>
              </a:rPr>
              <a:t>Time outside the US does not count and can be recaptured</a:t>
            </a:r>
          </a:p>
          <a:p>
            <a:r>
              <a:rPr lang="en-US" sz="2000" dirty="0">
                <a:solidFill>
                  <a:schemeClr val="tx1"/>
                </a:solidFill>
              </a:rPr>
              <a:t>Dual intent permitted</a:t>
            </a:r>
          </a:p>
          <a:p>
            <a:r>
              <a:rPr lang="en-US" sz="2000" dirty="0">
                <a:solidFill>
                  <a:schemeClr val="tx1"/>
                </a:solidFill>
              </a:rPr>
              <a:t>Prior to filing an H-1B petition with USCIS, employer must first obtain a certified Labor Condition Application (LCA) from the Department of Labor</a:t>
            </a:r>
          </a:p>
          <a:p>
            <a:endParaRPr lang="en-US" dirty="0"/>
          </a:p>
        </p:txBody>
      </p:sp>
      <p:sp>
        <p:nvSpPr>
          <p:cNvPr id="4" name="Footer Placeholder 3">
            <a:extLst>
              <a:ext uri="{FF2B5EF4-FFF2-40B4-BE49-F238E27FC236}">
                <a16:creationId xmlns:a16="http://schemas.microsoft.com/office/drawing/2014/main" id="{CE5003C4-DE4B-324B-AD58-E2795E79419D}"/>
              </a:ext>
            </a:extLst>
          </p:cNvPr>
          <p:cNvSpPr>
            <a:spLocks noGrp="1"/>
          </p:cNvSpPr>
          <p:nvPr>
            <p:ph type="ftr" sz="quarter" idx="11"/>
          </p:nvPr>
        </p:nvSpPr>
        <p:spPr/>
        <p:txBody>
          <a:bodyPr/>
          <a:lstStyle/>
          <a:p>
            <a:r>
              <a:rPr lang="en-US" dirty="0"/>
              <a:t>							www.lentinivisas.com</a:t>
            </a:r>
          </a:p>
        </p:txBody>
      </p:sp>
      <p:sp>
        <p:nvSpPr>
          <p:cNvPr id="5" name="Slide Number Placeholder 4">
            <a:extLst>
              <a:ext uri="{FF2B5EF4-FFF2-40B4-BE49-F238E27FC236}">
                <a16:creationId xmlns:a16="http://schemas.microsoft.com/office/drawing/2014/main" id="{B7FAC0B0-0B63-424C-9532-12A4609FA2F4}"/>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19710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7466E-26BF-964E-BBD0-4D178057AC3E}"/>
              </a:ext>
            </a:extLst>
          </p:cNvPr>
          <p:cNvSpPr>
            <a:spLocks noGrp="1"/>
          </p:cNvSpPr>
          <p:nvPr>
            <p:ph type="title"/>
          </p:nvPr>
        </p:nvSpPr>
        <p:spPr/>
        <p:txBody>
          <a:bodyPr/>
          <a:lstStyle/>
          <a:p>
            <a:pPr algn="ctr"/>
            <a:r>
              <a:rPr lang="en-US" b="1" dirty="0"/>
              <a:t>Visa Categories for Temporary Employment</a:t>
            </a:r>
            <a:endParaRPr lang="en-US"/>
          </a:p>
        </p:txBody>
      </p:sp>
      <p:sp>
        <p:nvSpPr>
          <p:cNvPr id="3" name="Content Placeholder 2">
            <a:extLst>
              <a:ext uri="{FF2B5EF4-FFF2-40B4-BE49-F238E27FC236}">
                <a16:creationId xmlns:a16="http://schemas.microsoft.com/office/drawing/2014/main" id="{B7F0D467-E380-8C43-B915-BF8D0DFE25E2}"/>
              </a:ext>
            </a:extLst>
          </p:cNvPr>
          <p:cNvSpPr>
            <a:spLocks noGrp="1"/>
          </p:cNvSpPr>
          <p:nvPr>
            <p:ph idx="1"/>
          </p:nvPr>
        </p:nvSpPr>
        <p:spPr/>
        <p:txBody>
          <a:bodyPr>
            <a:normAutofit lnSpcReduction="10000"/>
          </a:bodyPr>
          <a:lstStyle/>
          <a:p>
            <a:pPr marL="0" indent="0">
              <a:buNone/>
            </a:pPr>
            <a:r>
              <a:rPr lang="en-US" u="sng" dirty="0">
                <a:solidFill>
                  <a:schemeClr val="tx1"/>
                </a:solidFill>
              </a:rPr>
              <a:t>Type</a:t>
            </a:r>
            <a:r>
              <a:rPr lang="en-US" dirty="0">
                <a:solidFill>
                  <a:schemeClr val="tx1"/>
                </a:solidFill>
              </a:rPr>
              <a:t>				 							</a:t>
            </a:r>
            <a:r>
              <a:rPr lang="en-US" u="sng" dirty="0">
                <a:solidFill>
                  <a:schemeClr val="tx1"/>
                </a:solidFill>
              </a:rPr>
              <a:t>Number per fiscal year</a:t>
            </a:r>
          </a:p>
          <a:p>
            <a:r>
              <a:rPr lang="en-US" b="1" dirty="0">
                <a:solidFill>
                  <a:schemeClr val="tx1"/>
                </a:solidFill>
              </a:rPr>
              <a:t>E-3</a:t>
            </a:r>
            <a:r>
              <a:rPr lang="en-US" dirty="0">
                <a:solidFill>
                  <a:schemeClr val="tx1"/>
                </a:solidFill>
              </a:rPr>
              <a:t>, Specialty Occupations for Australians				10,500</a:t>
            </a:r>
          </a:p>
          <a:p>
            <a:r>
              <a:rPr lang="en-US" b="1" dirty="0">
                <a:solidFill>
                  <a:schemeClr val="tx1"/>
                </a:solidFill>
              </a:rPr>
              <a:t>H-1B1</a:t>
            </a:r>
            <a:r>
              <a:rPr lang="en-US" dirty="0">
                <a:solidFill>
                  <a:schemeClr val="tx1"/>
                </a:solidFill>
              </a:rPr>
              <a:t>, for Chileans									1,400</a:t>
            </a:r>
          </a:p>
          <a:p>
            <a:r>
              <a:rPr lang="en-US" b="1" dirty="0">
                <a:solidFill>
                  <a:schemeClr val="tx1"/>
                </a:solidFill>
              </a:rPr>
              <a:t>H-1B1</a:t>
            </a:r>
            <a:r>
              <a:rPr lang="en-US" dirty="0">
                <a:solidFill>
                  <a:schemeClr val="tx1"/>
                </a:solidFill>
              </a:rPr>
              <a:t>, for Singaporeans								5,400</a:t>
            </a:r>
          </a:p>
          <a:p>
            <a:pPr marL="0" indent="0">
              <a:buNone/>
            </a:pPr>
            <a:r>
              <a:rPr lang="en-US" u="sng" dirty="0">
                <a:solidFill>
                  <a:schemeClr val="tx1"/>
                </a:solidFill>
              </a:rPr>
              <a:t>No quotas for the following:</a:t>
            </a:r>
          </a:p>
          <a:p>
            <a:r>
              <a:rPr lang="en-US" b="1" dirty="0">
                <a:solidFill>
                  <a:schemeClr val="tx1"/>
                </a:solidFill>
              </a:rPr>
              <a:t>Treaty NAFTA </a:t>
            </a:r>
            <a:r>
              <a:rPr lang="en-US" dirty="0">
                <a:solidFill>
                  <a:schemeClr val="tx1"/>
                </a:solidFill>
              </a:rPr>
              <a:t>(“TN”) for Mexican and Canadian nationals </a:t>
            </a:r>
          </a:p>
          <a:p>
            <a:r>
              <a:rPr lang="en-US" b="1" dirty="0">
                <a:solidFill>
                  <a:schemeClr val="tx1"/>
                </a:solidFill>
              </a:rPr>
              <a:t>J-1</a:t>
            </a:r>
            <a:r>
              <a:rPr lang="en-US" dirty="0">
                <a:solidFill>
                  <a:schemeClr val="tx1"/>
                </a:solidFill>
              </a:rPr>
              <a:t>, Professor &amp; Research Scholar</a:t>
            </a:r>
          </a:p>
          <a:p>
            <a:r>
              <a:rPr lang="en-US" b="1" dirty="0">
                <a:solidFill>
                  <a:schemeClr val="tx1"/>
                </a:solidFill>
              </a:rPr>
              <a:t>O-1</a:t>
            </a:r>
            <a:r>
              <a:rPr lang="en-US" dirty="0">
                <a:solidFill>
                  <a:schemeClr val="tx1"/>
                </a:solidFill>
              </a:rPr>
              <a:t>, Extraordinary Ability or Achievement</a:t>
            </a:r>
          </a:p>
          <a:p>
            <a:r>
              <a:rPr lang="en-US" b="1" dirty="0">
                <a:solidFill>
                  <a:schemeClr val="tx1"/>
                </a:solidFill>
              </a:rPr>
              <a:t>L-1</a:t>
            </a:r>
            <a:r>
              <a:rPr lang="en-US" dirty="0">
                <a:solidFill>
                  <a:schemeClr val="tx1"/>
                </a:solidFill>
              </a:rPr>
              <a:t>, Intracompany transferee</a:t>
            </a:r>
          </a:p>
          <a:p>
            <a:r>
              <a:rPr lang="en-US" b="1" dirty="0">
                <a:solidFill>
                  <a:schemeClr val="tx1"/>
                </a:solidFill>
              </a:rPr>
              <a:t>E-1/E-2</a:t>
            </a:r>
            <a:r>
              <a:rPr lang="en-US" dirty="0">
                <a:solidFill>
                  <a:schemeClr val="tx1"/>
                </a:solidFill>
              </a:rPr>
              <a:t>, Treaty Trader/Investor</a:t>
            </a:r>
            <a:endParaRPr lang="en-US"/>
          </a:p>
        </p:txBody>
      </p:sp>
      <p:sp>
        <p:nvSpPr>
          <p:cNvPr id="4" name="Footer Placeholder 3">
            <a:extLst>
              <a:ext uri="{FF2B5EF4-FFF2-40B4-BE49-F238E27FC236}">
                <a16:creationId xmlns:a16="http://schemas.microsoft.com/office/drawing/2014/main" id="{75BFB7C3-13F5-7E4C-BA39-0FB810FCDA7F}"/>
              </a:ext>
            </a:extLst>
          </p:cNvPr>
          <p:cNvSpPr>
            <a:spLocks noGrp="1"/>
          </p:cNvSpPr>
          <p:nvPr>
            <p:ph type="ftr" sz="quarter" idx="11"/>
          </p:nvPr>
        </p:nvSpPr>
        <p:spPr>
          <a:xfrm>
            <a:off x="2589212" y="6135808"/>
            <a:ext cx="8915400" cy="365125"/>
          </a:xfrm>
        </p:spPr>
        <p:txBody>
          <a:bodyPr/>
          <a:lstStyle/>
          <a:p>
            <a:r>
              <a:rPr lang="en-US" dirty="0"/>
              <a:t>      								 www.lentinivisas.com</a:t>
            </a:r>
          </a:p>
        </p:txBody>
      </p:sp>
      <p:sp>
        <p:nvSpPr>
          <p:cNvPr id="6" name="Slide Number Placeholder 5">
            <a:extLst>
              <a:ext uri="{FF2B5EF4-FFF2-40B4-BE49-F238E27FC236}">
                <a16:creationId xmlns:a16="http://schemas.microsoft.com/office/drawing/2014/main" id="{B4C8D798-A399-5149-B355-88B9C5C8961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05723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E01C6-F99B-0F4F-B111-A6252D5FBA9B}"/>
              </a:ext>
            </a:extLst>
          </p:cNvPr>
          <p:cNvSpPr>
            <a:spLocks noGrp="1"/>
          </p:cNvSpPr>
          <p:nvPr>
            <p:ph type="title"/>
          </p:nvPr>
        </p:nvSpPr>
        <p:spPr/>
        <p:txBody>
          <a:bodyPr/>
          <a:lstStyle/>
          <a:p>
            <a:pPr algn="ctr"/>
            <a:r>
              <a:rPr lang="en-US" b="1" dirty="0"/>
              <a:t>F-1 Student Employment</a:t>
            </a:r>
            <a:endParaRPr lang="en-US"/>
          </a:p>
        </p:txBody>
      </p:sp>
      <p:sp>
        <p:nvSpPr>
          <p:cNvPr id="3" name="Content Placeholder 2">
            <a:extLst>
              <a:ext uri="{FF2B5EF4-FFF2-40B4-BE49-F238E27FC236}">
                <a16:creationId xmlns:a16="http://schemas.microsoft.com/office/drawing/2014/main" id="{1E0CC98B-08D5-AF40-8F66-9CF74BDB0946}"/>
              </a:ext>
            </a:extLst>
          </p:cNvPr>
          <p:cNvSpPr>
            <a:spLocks noGrp="1"/>
          </p:cNvSpPr>
          <p:nvPr>
            <p:ph idx="1"/>
          </p:nvPr>
        </p:nvSpPr>
        <p:spPr/>
        <p:txBody>
          <a:bodyPr>
            <a:normAutofit fontScale="92500" lnSpcReduction="20000"/>
          </a:bodyPr>
          <a:lstStyle/>
          <a:p>
            <a:r>
              <a:rPr lang="en-US" sz="2000" b="1" dirty="0">
                <a:solidFill>
                  <a:schemeClr val="tx1"/>
                </a:solidFill>
              </a:rPr>
              <a:t>Curricular Practical Training (CPT) </a:t>
            </a:r>
            <a:r>
              <a:rPr lang="en-US" sz="2000" dirty="0">
                <a:solidFill>
                  <a:schemeClr val="tx1"/>
                </a:solidFill>
              </a:rPr>
              <a:t>– short-term employment authorization during degree program; employment must be integral to the established curriculum; often used for summer internships</a:t>
            </a:r>
          </a:p>
          <a:p>
            <a:r>
              <a:rPr lang="en-US" sz="2000" b="1" dirty="0">
                <a:solidFill>
                  <a:schemeClr val="tx1"/>
                </a:solidFill>
              </a:rPr>
              <a:t>Optional Practical Training (OPT) – </a:t>
            </a:r>
          </a:p>
          <a:p>
            <a:pPr lvl="1"/>
            <a:r>
              <a:rPr lang="en-US" sz="2000" dirty="0">
                <a:solidFill>
                  <a:schemeClr val="tx1"/>
                </a:solidFill>
              </a:rPr>
              <a:t>Employment must be related to degree program</a:t>
            </a:r>
          </a:p>
          <a:p>
            <a:pPr lvl="1"/>
            <a:r>
              <a:rPr lang="en-US" sz="2000" dirty="0">
                <a:solidFill>
                  <a:schemeClr val="tx1"/>
                </a:solidFill>
              </a:rPr>
              <a:t>Most often done at the end of one’s degree, but other options are available especially for grad students</a:t>
            </a:r>
          </a:p>
          <a:p>
            <a:pPr lvl="1"/>
            <a:r>
              <a:rPr lang="en-US" sz="2000" dirty="0">
                <a:solidFill>
                  <a:schemeClr val="tx1"/>
                </a:solidFill>
              </a:rPr>
              <a:t>12 months of employment after each consecutive higher degree</a:t>
            </a:r>
          </a:p>
          <a:p>
            <a:pPr lvl="1"/>
            <a:r>
              <a:rPr lang="en-US" sz="2000" dirty="0">
                <a:solidFill>
                  <a:schemeClr val="tx1"/>
                </a:solidFill>
              </a:rPr>
              <a:t>Requires DSO recommendation and USCIS authorization</a:t>
            </a:r>
          </a:p>
          <a:p>
            <a:pPr lvl="1"/>
            <a:r>
              <a:rPr lang="en-US" sz="2000" dirty="0">
                <a:solidFill>
                  <a:schemeClr val="tx1"/>
                </a:solidFill>
              </a:rPr>
              <a:t>May apply 90 days before completion of degree and up to 60 days after</a:t>
            </a:r>
          </a:p>
          <a:p>
            <a:pPr lvl="1"/>
            <a:r>
              <a:rPr lang="en-US" sz="2000" dirty="0">
                <a:solidFill>
                  <a:schemeClr val="tx1"/>
                </a:solidFill>
              </a:rPr>
              <a:t>STEM OPT extensions for certain fields of study</a:t>
            </a:r>
          </a:p>
          <a:p>
            <a:endParaRPr lang="en-US"/>
          </a:p>
        </p:txBody>
      </p:sp>
      <p:sp>
        <p:nvSpPr>
          <p:cNvPr id="5" name="Footer Placeholder 4">
            <a:extLst>
              <a:ext uri="{FF2B5EF4-FFF2-40B4-BE49-F238E27FC236}">
                <a16:creationId xmlns:a16="http://schemas.microsoft.com/office/drawing/2014/main" id="{1026BD5B-B581-AF4B-8D2B-6026D433AB61}"/>
              </a:ext>
            </a:extLst>
          </p:cNvPr>
          <p:cNvSpPr>
            <a:spLocks noGrp="1"/>
          </p:cNvSpPr>
          <p:nvPr>
            <p:ph type="ftr" sz="quarter" idx="11"/>
          </p:nvPr>
        </p:nvSpPr>
        <p:spPr/>
        <p:txBody>
          <a:bodyPr/>
          <a:lstStyle/>
          <a:p>
            <a:r>
              <a:rPr lang="en-US" dirty="0"/>
              <a:t>							www.lentinivisas.com</a:t>
            </a:r>
          </a:p>
        </p:txBody>
      </p:sp>
      <p:sp>
        <p:nvSpPr>
          <p:cNvPr id="6" name="Slide Number Placeholder 5">
            <a:extLst>
              <a:ext uri="{FF2B5EF4-FFF2-40B4-BE49-F238E27FC236}">
                <a16:creationId xmlns:a16="http://schemas.microsoft.com/office/drawing/2014/main" id="{69CE7D4F-528B-2D49-8FCD-8169D963E1C2}"/>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330548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B867-8DAC-5240-BC93-80357BC1F768}"/>
              </a:ext>
            </a:extLst>
          </p:cNvPr>
          <p:cNvSpPr>
            <a:spLocks noGrp="1"/>
          </p:cNvSpPr>
          <p:nvPr>
            <p:ph type="title"/>
          </p:nvPr>
        </p:nvSpPr>
        <p:spPr/>
        <p:txBody>
          <a:bodyPr/>
          <a:lstStyle/>
          <a:p>
            <a:pPr algn="ctr"/>
            <a:r>
              <a:rPr lang="en-US" b="1" dirty="0">
                <a:ea typeface="DejaVu Sans"/>
              </a:rPr>
              <a:t>STEM Optional Practical Training</a:t>
            </a:r>
            <a:endParaRPr lang="en-US"/>
          </a:p>
        </p:txBody>
      </p:sp>
      <p:sp>
        <p:nvSpPr>
          <p:cNvPr id="3" name="Content Placeholder 2">
            <a:extLst>
              <a:ext uri="{FF2B5EF4-FFF2-40B4-BE49-F238E27FC236}">
                <a16:creationId xmlns:a16="http://schemas.microsoft.com/office/drawing/2014/main" id="{37223AAB-564D-854A-AABA-96D0F30FAF9B}"/>
              </a:ext>
            </a:extLst>
          </p:cNvPr>
          <p:cNvSpPr>
            <a:spLocks noGrp="1"/>
          </p:cNvSpPr>
          <p:nvPr>
            <p:ph idx="1"/>
          </p:nvPr>
        </p:nvSpPr>
        <p:spPr/>
        <p:txBody>
          <a:bodyPr/>
          <a:lstStyle/>
          <a:p>
            <a:r>
              <a:rPr lang="en-US" dirty="0"/>
              <a:t>STEM - degrees in Science, Technology, Engineering and Math. The complete list of STEM approved degrees for OPT extension purposes is listed at </a:t>
            </a:r>
            <a:r>
              <a:rPr lang="en-US" dirty="0">
                <a:hlinkClick r:id="rId2"/>
              </a:rPr>
              <a:t>http://www.ice.gov/sevis/students/</a:t>
            </a:r>
            <a:r>
              <a:rPr lang="en-US" dirty="0"/>
              <a:t> </a:t>
            </a:r>
          </a:p>
          <a:p>
            <a:r>
              <a:rPr lang="en-US" dirty="0"/>
              <a:t>STEM OPT extensions may only be for employment at an employer enrolled in E-Verify</a:t>
            </a:r>
          </a:p>
          <a:p>
            <a:r>
              <a:rPr lang="en-US" dirty="0"/>
              <a:t>A STEM OPT extension application should be filed with USCIS 90-120 days prior to the expiration of the student’s current OPT  </a:t>
            </a:r>
          </a:p>
          <a:p>
            <a:r>
              <a:rPr lang="en-US" dirty="0">
                <a:solidFill>
                  <a:srgbClr val="000000"/>
                </a:solidFill>
              </a:rPr>
              <a:t>Employment may continue for up to 180 days beyond the current EAD card expiration with a timely filed STEM OPT application</a:t>
            </a:r>
          </a:p>
          <a:p>
            <a:r>
              <a:rPr lang="en-US" dirty="0"/>
              <a:t>May apply only once for a STEM extension.</a:t>
            </a:r>
            <a:endParaRPr lang="en-US"/>
          </a:p>
        </p:txBody>
      </p:sp>
      <p:sp>
        <p:nvSpPr>
          <p:cNvPr id="4" name="Footer Placeholder 3">
            <a:extLst>
              <a:ext uri="{FF2B5EF4-FFF2-40B4-BE49-F238E27FC236}">
                <a16:creationId xmlns:a16="http://schemas.microsoft.com/office/drawing/2014/main" id="{4EBDA363-4F3D-174D-8046-CF104ABD76EC}"/>
              </a:ext>
            </a:extLst>
          </p:cNvPr>
          <p:cNvSpPr>
            <a:spLocks noGrp="1"/>
          </p:cNvSpPr>
          <p:nvPr>
            <p:ph type="ftr" sz="quarter" idx="11"/>
          </p:nvPr>
        </p:nvSpPr>
        <p:spPr/>
        <p:txBody>
          <a:bodyPr/>
          <a:lstStyle/>
          <a:p>
            <a:r>
              <a:rPr lang="en-US" dirty="0"/>
              <a:t>							www.lentinivisas.com</a:t>
            </a:r>
          </a:p>
        </p:txBody>
      </p:sp>
      <p:sp>
        <p:nvSpPr>
          <p:cNvPr id="5" name="Slide Number Placeholder 4">
            <a:extLst>
              <a:ext uri="{FF2B5EF4-FFF2-40B4-BE49-F238E27FC236}">
                <a16:creationId xmlns:a16="http://schemas.microsoft.com/office/drawing/2014/main" id="{4508BB33-7A34-D74C-9F68-756A351803CD}"/>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8737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B726-5862-49AF-BF12-6128ABA0BF14}"/>
              </a:ext>
            </a:extLst>
          </p:cNvPr>
          <p:cNvSpPr>
            <a:spLocks noGrp="1"/>
          </p:cNvSpPr>
          <p:nvPr>
            <p:ph type="title"/>
          </p:nvPr>
        </p:nvSpPr>
        <p:spPr>
          <a:xfrm>
            <a:off x="2592925" y="624110"/>
            <a:ext cx="8911687" cy="885376"/>
          </a:xfrm>
        </p:spPr>
        <p:txBody>
          <a:bodyPr/>
          <a:lstStyle/>
          <a:p>
            <a:pPr algn="ctr"/>
            <a:r>
              <a:rPr lang="en-US" b="1" dirty="0"/>
              <a:t>L-1: Intracompany Transferee</a:t>
            </a:r>
          </a:p>
        </p:txBody>
      </p:sp>
      <p:sp>
        <p:nvSpPr>
          <p:cNvPr id="3" name="Content Placeholder 2">
            <a:extLst>
              <a:ext uri="{FF2B5EF4-FFF2-40B4-BE49-F238E27FC236}">
                <a16:creationId xmlns:a16="http://schemas.microsoft.com/office/drawing/2014/main" id="{A3FDB4EB-84BF-436C-BBE4-4BBCF3C3F045}"/>
              </a:ext>
            </a:extLst>
          </p:cNvPr>
          <p:cNvSpPr>
            <a:spLocks noGrp="1"/>
          </p:cNvSpPr>
          <p:nvPr>
            <p:ph idx="1"/>
          </p:nvPr>
        </p:nvSpPr>
        <p:spPr>
          <a:xfrm>
            <a:off x="2090057" y="1712686"/>
            <a:ext cx="9414555" cy="4198536"/>
          </a:xfrm>
        </p:spPr>
        <p:txBody>
          <a:bodyPr>
            <a:normAutofit lnSpcReduction="10000"/>
          </a:bodyPr>
          <a:lstStyle/>
          <a:p>
            <a:pPr lvl="1"/>
            <a:r>
              <a:rPr lang="en-US" sz="2000" dirty="0">
                <a:solidFill>
                  <a:schemeClr val="tx1"/>
                </a:solidFill>
              </a:rPr>
              <a:t>Companies must have proper corporate relationship to be a qualifying organization</a:t>
            </a:r>
          </a:p>
          <a:p>
            <a:pPr lvl="1"/>
            <a:r>
              <a:rPr lang="en-US" sz="2000" dirty="0">
                <a:solidFill>
                  <a:schemeClr val="tx1"/>
                </a:solidFill>
              </a:rPr>
              <a:t>New Office situation</a:t>
            </a:r>
          </a:p>
          <a:p>
            <a:pPr lvl="1"/>
            <a:r>
              <a:rPr lang="en-US" sz="2000" dirty="0">
                <a:solidFill>
                  <a:schemeClr val="tx1"/>
                </a:solidFill>
              </a:rPr>
              <a:t>Blanket L-1 </a:t>
            </a:r>
          </a:p>
          <a:p>
            <a:pPr lvl="1"/>
            <a:r>
              <a:rPr lang="en-US" sz="2000" dirty="0">
                <a:solidFill>
                  <a:schemeClr val="tx1"/>
                </a:solidFill>
              </a:rPr>
              <a:t>At least ten L-1 approvals in the past year;</a:t>
            </a:r>
          </a:p>
          <a:p>
            <a:pPr lvl="1"/>
            <a:r>
              <a:rPr lang="en-US" sz="2000" dirty="0">
                <a:solidFill>
                  <a:schemeClr val="tx1"/>
                </a:solidFill>
              </a:rPr>
              <a:t>U.S. sales of at least $25 million; or</a:t>
            </a:r>
          </a:p>
          <a:p>
            <a:pPr lvl="1"/>
            <a:r>
              <a:rPr lang="en-US" sz="2000" dirty="0">
                <a:solidFill>
                  <a:schemeClr val="tx1"/>
                </a:solidFill>
              </a:rPr>
              <a:t>U.S. work force of at least 1,000 employees</a:t>
            </a:r>
          </a:p>
          <a:p>
            <a:pPr lvl="1"/>
            <a:r>
              <a:rPr lang="en-US" sz="2000" dirty="0">
                <a:solidFill>
                  <a:schemeClr val="tx1"/>
                </a:solidFill>
              </a:rPr>
              <a:t>One out of previous three years of employment abroad for foreign national</a:t>
            </a:r>
          </a:p>
          <a:p>
            <a:pPr lvl="1"/>
            <a:r>
              <a:rPr lang="en-US" sz="2000" dirty="0">
                <a:solidFill>
                  <a:schemeClr val="tx1"/>
                </a:solidFill>
              </a:rPr>
              <a:t>L-1A manager or executive</a:t>
            </a:r>
          </a:p>
          <a:p>
            <a:pPr lvl="1"/>
            <a:r>
              <a:rPr lang="en-US" sz="2000" dirty="0">
                <a:solidFill>
                  <a:schemeClr val="tx1"/>
                </a:solidFill>
              </a:rPr>
              <a:t>L-1B specialized knowledge</a:t>
            </a:r>
          </a:p>
          <a:p>
            <a:endParaRPr lang="en-US" dirty="0"/>
          </a:p>
        </p:txBody>
      </p:sp>
      <p:sp>
        <p:nvSpPr>
          <p:cNvPr id="4" name="Footer Placeholder 3">
            <a:extLst>
              <a:ext uri="{FF2B5EF4-FFF2-40B4-BE49-F238E27FC236}">
                <a16:creationId xmlns:a16="http://schemas.microsoft.com/office/drawing/2014/main" id="{5EB2D668-6266-354E-8EFF-60AF49709BF6}"/>
              </a:ext>
            </a:extLst>
          </p:cNvPr>
          <p:cNvSpPr>
            <a:spLocks noGrp="1"/>
          </p:cNvSpPr>
          <p:nvPr>
            <p:ph type="ftr" sz="quarter" idx="11"/>
          </p:nvPr>
        </p:nvSpPr>
        <p:spPr/>
        <p:txBody>
          <a:bodyPr/>
          <a:lstStyle/>
          <a:p>
            <a:r>
              <a:rPr lang="en-US" dirty="0"/>
              <a:t>							www.lentinivisas.com</a:t>
            </a:r>
          </a:p>
        </p:txBody>
      </p:sp>
      <p:sp>
        <p:nvSpPr>
          <p:cNvPr id="5" name="Slide Number Placeholder 4">
            <a:extLst>
              <a:ext uri="{FF2B5EF4-FFF2-40B4-BE49-F238E27FC236}">
                <a16:creationId xmlns:a16="http://schemas.microsoft.com/office/drawing/2014/main" id="{00AF4638-5C3B-D848-A7E7-262D4686BE36}"/>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298361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175DC-15AA-46BF-8AEE-194DFE222A54}"/>
              </a:ext>
            </a:extLst>
          </p:cNvPr>
          <p:cNvSpPr>
            <a:spLocks noGrp="1"/>
          </p:cNvSpPr>
          <p:nvPr>
            <p:ph type="title"/>
          </p:nvPr>
        </p:nvSpPr>
        <p:spPr>
          <a:xfrm>
            <a:off x="2592925" y="624110"/>
            <a:ext cx="8911687" cy="928919"/>
          </a:xfrm>
        </p:spPr>
        <p:txBody>
          <a:bodyPr>
            <a:normAutofit/>
          </a:bodyPr>
          <a:lstStyle/>
          <a:p>
            <a:pPr algn="ctr"/>
            <a:r>
              <a:rPr lang="en-US" b="1" dirty="0"/>
              <a:t>E-1/E-2: Treaty Trader &amp; Treaty Investor </a:t>
            </a:r>
          </a:p>
        </p:txBody>
      </p:sp>
      <p:sp>
        <p:nvSpPr>
          <p:cNvPr id="3" name="Content Placeholder 2">
            <a:extLst>
              <a:ext uri="{FF2B5EF4-FFF2-40B4-BE49-F238E27FC236}">
                <a16:creationId xmlns:a16="http://schemas.microsoft.com/office/drawing/2014/main" id="{714DBB74-81A0-456F-BE6B-B22D08DC832A}"/>
              </a:ext>
            </a:extLst>
          </p:cNvPr>
          <p:cNvSpPr>
            <a:spLocks noGrp="1"/>
          </p:cNvSpPr>
          <p:nvPr>
            <p:ph idx="1"/>
          </p:nvPr>
        </p:nvSpPr>
        <p:spPr>
          <a:xfrm>
            <a:off x="2235200" y="1614714"/>
            <a:ext cx="9269412" cy="4492176"/>
          </a:xfrm>
        </p:spPr>
        <p:txBody>
          <a:bodyPr>
            <a:normAutofit lnSpcReduction="10000"/>
          </a:bodyPr>
          <a:lstStyle/>
          <a:p>
            <a:r>
              <a:rPr lang="en-US" sz="2200" dirty="0">
                <a:solidFill>
                  <a:schemeClr val="tx1"/>
                </a:solidFill>
              </a:rPr>
              <a:t>Treaty of commerce or navigation or bilateral investment treaty</a:t>
            </a:r>
          </a:p>
          <a:p>
            <a:r>
              <a:rPr lang="en-US" sz="2200" dirty="0">
                <a:solidFill>
                  <a:schemeClr val="tx1"/>
                </a:solidFill>
              </a:rPr>
              <a:t>Qualifying under the treaty (company ownership)</a:t>
            </a:r>
          </a:p>
          <a:p>
            <a:r>
              <a:rPr lang="en-US" sz="2200" dirty="0">
                <a:solidFill>
                  <a:schemeClr val="tx1"/>
                </a:solidFill>
              </a:rPr>
              <a:t>Nationality of the employee or principal</a:t>
            </a:r>
          </a:p>
          <a:p>
            <a:r>
              <a:rPr lang="en-US" sz="2200" dirty="0">
                <a:solidFill>
                  <a:schemeClr val="tx1"/>
                </a:solidFill>
              </a:rPr>
              <a:t>Treaty Trader- substantial trade principally with the U.S.</a:t>
            </a:r>
          </a:p>
          <a:p>
            <a:pPr lvl="1"/>
            <a:r>
              <a:rPr lang="en-US" sz="2200" dirty="0">
                <a:solidFill>
                  <a:schemeClr val="tx1"/>
                </a:solidFill>
              </a:rPr>
              <a:t>Volume of trade</a:t>
            </a:r>
          </a:p>
          <a:p>
            <a:pPr lvl="1"/>
            <a:r>
              <a:rPr lang="en-US" sz="2200" dirty="0">
                <a:solidFill>
                  <a:schemeClr val="tx1"/>
                </a:solidFill>
              </a:rPr>
              <a:t>Number of transactions</a:t>
            </a:r>
          </a:p>
          <a:p>
            <a:pPr lvl="1"/>
            <a:r>
              <a:rPr lang="en-US" sz="2200" dirty="0">
                <a:solidFill>
                  <a:schemeClr val="tx1"/>
                </a:solidFill>
              </a:rPr>
              <a:t>Continued course of trade</a:t>
            </a:r>
          </a:p>
          <a:p>
            <a:pPr lvl="1"/>
            <a:r>
              <a:rPr lang="en-US" sz="2200" dirty="0">
                <a:solidFill>
                  <a:schemeClr val="tx1"/>
                </a:solidFill>
              </a:rPr>
              <a:t>Treaty Investor</a:t>
            </a:r>
          </a:p>
          <a:p>
            <a:pPr lvl="1"/>
            <a:r>
              <a:rPr lang="en-US" sz="2200" dirty="0">
                <a:solidFill>
                  <a:schemeClr val="tx1"/>
                </a:solidFill>
              </a:rPr>
              <a:t>Active and substantial investment</a:t>
            </a:r>
          </a:p>
          <a:p>
            <a:pPr lvl="1"/>
            <a:r>
              <a:rPr lang="en-US" sz="2000" dirty="0">
                <a:solidFill>
                  <a:schemeClr val="tx1"/>
                </a:solidFill>
              </a:rPr>
              <a:t>No maximum length of time to remain in the U.S.</a:t>
            </a:r>
          </a:p>
          <a:p>
            <a:endParaRPr lang="en-US" dirty="0"/>
          </a:p>
        </p:txBody>
      </p:sp>
      <p:sp>
        <p:nvSpPr>
          <p:cNvPr id="4" name="Footer Placeholder 3">
            <a:extLst>
              <a:ext uri="{FF2B5EF4-FFF2-40B4-BE49-F238E27FC236}">
                <a16:creationId xmlns:a16="http://schemas.microsoft.com/office/drawing/2014/main" id="{2894304E-3AF4-0546-AAF1-3F63CFABB173}"/>
              </a:ext>
            </a:extLst>
          </p:cNvPr>
          <p:cNvSpPr>
            <a:spLocks noGrp="1"/>
          </p:cNvSpPr>
          <p:nvPr>
            <p:ph type="ftr" sz="quarter" idx="11"/>
          </p:nvPr>
        </p:nvSpPr>
        <p:spPr/>
        <p:txBody>
          <a:bodyPr/>
          <a:lstStyle/>
          <a:p>
            <a:r>
              <a:rPr lang="en-US" dirty="0"/>
              <a:t>							www.lentinivisas.com</a:t>
            </a:r>
          </a:p>
        </p:txBody>
      </p:sp>
      <p:sp>
        <p:nvSpPr>
          <p:cNvPr id="5" name="Slide Number Placeholder 4">
            <a:extLst>
              <a:ext uri="{FF2B5EF4-FFF2-40B4-BE49-F238E27FC236}">
                <a16:creationId xmlns:a16="http://schemas.microsoft.com/office/drawing/2014/main" id="{04848F94-F8C1-8C40-ABCE-EE9C00F2975D}"/>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75769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{C63A02B1-B509-3C46-894A-D931213751C8}tf10001069</Template>
  <TotalTime>40583</TotalTime>
  <Words>2186</Words>
  <Application>Microsoft Macintosh PowerPoint</Application>
  <PresentationFormat>Widescreen</PresentationFormat>
  <Paragraphs>205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Wisp</vt:lpstr>
      <vt:lpstr>Overview of U.S. Immigration What You Need to Know for Your Business to be up to Speed</vt:lpstr>
      <vt:lpstr>U.S. Government Agencies</vt:lpstr>
      <vt:lpstr>Nonimmigrant – Temporary Immigrant - Permanent</vt:lpstr>
      <vt:lpstr>H-1B: Specialty Occupations</vt:lpstr>
      <vt:lpstr>Visa Categories for Temporary Employment</vt:lpstr>
      <vt:lpstr>F-1 Student Employment</vt:lpstr>
      <vt:lpstr>STEM Optional Practical Training</vt:lpstr>
      <vt:lpstr>L-1: Intracompany Transferee</vt:lpstr>
      <vt:lpstr>E-1/E-2: Treaty Trader &amp; Treaty Investor </vt:lpstr>
      <vt:lpstr>Visa Options for Permanent Employment</vt:lpstr>
      <vt:lpstr>What is Form I-9, Employment Eligibility Verification </vt:lpstr>
      <vt:lpstr>What is an SSA No Match Letter?</vt:lpstr>
      <vt:lpstr>What agencies does the letter potentially impact?</vt:lpstr>
      <vt:lpstr>What do Companies need to do with the letter?</vt:lpstr>
      <vt:lpstr>What do Companies need to do with the letter?</vt:lpstr>
      <vt:lpstr>Cost/Benefit Analysis of Registering and Obtaining the Names</vt:lpstr>
      <vt:lpstr>Timeframes</vt:lpstr>
      <vt:lpstr>Timeframes</vt:lpstr>
      <vt:lpstr>Constructive or Actual Knowledge</vt:lpstr>
      <vt:lpstr>I-9 Audits – Internal How to prepare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the Future</dc:title>
  <dc:creator>Sharon</dc:creator>
  <cp:lastModifiedBy>Microsoft Office User</cp:lastModifiedBy>
  <cp:revision>90</cp:revision>
  <cp:lastPrinted>2019-07-15T20:25:29Z</cp:lastPrinted>
  <dcterms:created xsi:type="dcterms:W3CDTF">2018-07-26T13:44:19Z</dcterms:created>
  <dcterms:modified xsi:type="dcterms:W3CDTF">2019-07-15T20:46:39Z</dcterms:modified>
</cp:coreProperties>
</file>