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15"/>
  </p:notesMasterIdLst>
  <p:sldIdLst>
    <p:sldId id="256" r:id="rId2"/>
    <p:sldId id="259" r:id="rId3"/>
    <p:sldId id="258" r:id="rId4"/>
    <p:sldId id="268" r:id="rId5"/>
    <p:sldId id="267" r:id="rId6"/>
    <p:sldId id="266" r:id="rId7"/>
    <p:sldId id="261" r:id="rId8"/>
    <p:sldId id="260" r:id="rId9"/>
    <p:sldId id="262" r:id="rId10"/>
    <p:sldId id="263" r:id="rId11"/>
    <p:sldId id="265" r:id="rId12"/>
    <p:sldId id="257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F3E7AC-44FA-491C-BBB4-70DA2796C169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14620A-6BC1-4E79-8491-7E2E92D9F727}">
      <dgm:prSet phldrT="[Text]"/>
      <dgm:spPr/>
      <dgm:t>
        <a:bodyPr/>
        <a:lstStyle/>
        <a:p>
          <a:r>
            <a:rPr lang="en-US" dirty="0"/>
            <a:t>Embryonic</a:t>
          </a:r>
        </a:p>
      </dgm:t>
    </dgm:pt>
    <dgm:pt modelId="{12EC8F48-309A-459B-9A0F-27E6CF0EC3A0}" type="parTrans" cxnId="{4F8B1C92-B71E-45C4-8D59-BE9073EC0AF0}">
      <dgm:prSet/>
      <dgm:spPr/>
      <dgm:t>
        <a:bodyPr/>
        <a:lstStyle/>
        <a:p>
          <a:endParaRPr lang="en-US"/>
        </a:p>
      </dgm:t>
    </dgm:pt>
    <dgm:pt modelId="{494D50B8-989A-4E57-8D11-5E57C2C54DBA}" type="sibTrans" cxnId="{4F8B1C92-B71E-45C4-8D59-BE9073EC0AF0}">
      <dgm:prSet/>
      <dgm:spPr/>
      <dgm:t>
        <a:bodyPr/>
        <a:lstStyle/>
        <a:p>
          <a:endParaRPr lang="en-US"/>
        </a:p>
      </dgm:t>
    </dgm:pt>
    <dgm:pt modelId="{3031C7D0-C378-4AF4-A90D-20A2DD5CB9F7}">
      <dgm:prSet phldrT="[Text]"/>
      <dgm:spPr/>
      <dgm:t>
        <a:bodyPr/>
        <a:lstStyle/>
        <a:p>
          <a:r>
            <a:rPr lang="en-US" dirty="0"/>
            <a:t>Development</a:t>
          </a:r>
        </a:p>
      </dgm:t>
    </dgm:pt>
    <dgm:pt modelId="{CE55D663-F655-4B88-80EE-6C37CF1AD4C7}" type="parTrans" cxnId="{78FEB10C-6624-49D4-ABE8-4E96ACAB03CC}">
      <dgm:prSet/>
      <dgm:spPr/>
      <dgm:t>
        <a:bodyPr/>
        <a:lstStyle/>
        <a:p>
          <a:endParaRPr lang="en-US"/>
        </a:p>
      </dgm:t>
    </dgm:pt>
    <dgm:pt modelId="{77A89DC7-D7C8-4D2B-A17D-662DABA83468}" type="sibTrans" cxnId="{78FEB10C-6624-49D4-ABE8-4E96ACAB03CC}">
      <dgm:prSet/>
      <dgm:spPr/>
      <dgm:t>
        <a:bodyPr/>
        <a:lstStyle/>
        <a:p>
          <a:endParaRPr lang="en-US"/>
        </a:p>
      </dgm:t>
    </dgm:pt>
    <dgm:pt modelId="{F1987142-D706-469F-8081-E86F0AC19C2F}">
      <dgm:prSet phldrT="[Text]"/>
      <dgm:spPr/>
      <dgm:t>
        <a:bodyPr/>
        <a:lstStyle/>
        <a:p>
          <a:r>
            <a:rPr lang="en-US" dirty="0"/>
            <a:t>Market Launch</a:t>
          </a:r>
        </a:p>
      </dgm:t>
    </dgm:pt>
    <dgm:pt modelId="{46F78E3C-CCE7-4480-9914-ABA23A3FA229}" type="parTrans" cxnId="{82CCCCEC-5AA8-4C74-B510-B9B4265D37EF}">
      <dgm:prSet/>
      <dgm:spPr/>
      <dgm:t>
        <a:bodyPr/>
        <a:lstStyle/>
        <a:p>
          <a:endParaRPr lang="en-US"/>
        </a:p>
      </dgm:t>
    </dgm:pt>
    <dgm:pt modelId="{B8D94E7B-3287-4E51-91F1-AF28907FED30}" type="sibTrans" cxnId="{82CCCCEC-5AA8-4C74-B510-B9B4265D37EF}">
      <dgm:prSet/>
      <dgm:spPr/>
      <dgm:t>
        <a:bodyPr/>
        <a:lstStyle/>
        <a:p>
          <a:endParaRPr lang="en-US"/>
        </a:p>
      </dgm:t>
    </dgm:pt>
    <dgm:pt modelId="{7ED887BA-A167-4FC0-B17B-E9C242209B8E}">
      <dgm:prSet phldrT="[Text]"/>
      <dgm:spPr/>
      <dgm:t>
        <a:bodyPr/>
        <a:lstStyle/>
        <a:p>
          <a:r>
            <a:rPr lang="en-US" dirty="0"/>
            <a:t>Expansion</a:t>
          </a:r>
        </a:p>
      </dgm:t>
    </dgm:pt>
    <dgm:pt modelId="{25D4D30D-89D8-449E-BA68-8A87DDCA24CC}" type="parTrans" cxnId="{1402AA9E-7ECD-4A61-B504-B1BBEFD53C18}">
      <dgm:prSet/>
      <dgm:spPr/>
      <dgm:t>
        <a:bodyPr/>
        <a:lstStyle/>
        <a:p>
          <a:endParaRPr lang="en-US"/>
        </a:p>
      </dgm:t>
    </dgm:pt>
    <dgm:pt modelId="{740CD008-33EC-4D72-A501-B9A54BD078AC}" type="sibTrans" cxnId="{1402AA9E-7ECD-4A61-B504-B1BBEFD53C18}">
      <dgm:prSet/>
      <dgm:spPr/>
      <dgm:t>
        <a:bodyPr/>
        <a:lstStyle/>
        <a:p>
          <a:endParaRPr lang="en-US"/>
        </a:p>
      </dgm:t>
    </dgm:pt>
    <dgm:pt modelId="{C2F2631E-36CE-41E7-8DEA-4C6B3EDCDC8E}">
      <dgm:prSet phldrT="[Text]"/>
      <dgm:spPr/>
      <dgm:t>
        <a:bodyPr/>
        <a:lstStyle/>
        <a:p>
          <a:r>
            <a:rPr lang="en-US" dirty="0"/>
            <a:t>Profitability</a:t>
          </a:r>
        </a:p>
      </dgm:t>
    </dgm:pt>
    <dgm:pt modelId="{32C9EDEE-57F9-4D67-8E55-3A9BDAC620BC}" type="parTrans" cxnId="{9573C6A4-1D85-40A1-8768-09223E83B965}">
      <dgm:prSet/>
      <dgm:spPr/>
      <dgm:t>
        <a:bodyPr/>
        <a:lstStyle/>
        <a:p>
          <a:endParaRPr lang="en-US"/>
        </a:p>
      </dgm:t>
    </dgm:pt>
    <dgm:pt modelId="{C4DFAE5B-6439-4F6A-9E2A-B37E15993638}" type="sibTrans" cxnId="{9573C6A4-1D85-40A1-8768-09223E83B965}">
      <dgm:prSet/>
      <dgm:spPr/>
      <dgm:t>
        <a:bodyPr/>
        <a:lstStyle/>
        <a:p>
          <a:endParaRPr lang="en-US"/>
        </a:p>
      </dgm:t>
    </dgm:pt>
    <dgm:pt modelId="{A0B31FEB-A5D8-4F7F-97E6-461A941CC157}" type="pres">
      <dgm:prSet presAssocID="{01F3E7AC-44FA-491C-BBB4-70DA2796C169}" presName="Name0" presStyleCnt="0">
        <dgm:presLayoutVars>
          <dgm:dir/>
          <dgm:resizeHandles val="exact"/>
        </dgm:presLayoutVars>
      </dgm:prSet>
      <dgm:spPr/>
    </dgm:pt>
    <dgm:pt modelId="{718A3A96-547A-436C-9B62-0D6E5A5A56FE}" type="pres">
      <dgm:prSet presAssocID="{A414620A-6BC1-4E79-8491-7E2E92D9F727}" presName="node" presStyleLbl="node1" presStyleIdx="0" presStyleCnt="5">
        <dgm:presLayoutVars>
          <dgm:bulletEnabled val="1"/>
        </dgm:presLayoutVars>
      </dgm:prSet>
      <dgm:spPr/>
    </dgm:pt>
    <dgm:pt modelId="{D6119D97-26BD-43F7-A280-D67FC0990518}" type="pres">
      <dgm:prSet presAssocID="{494D50B8-989A-4E57-8D11-5E57C2C54DBA}" presName="sibTrans" presStyleLbl="sibTrans1D1" presStyleIdx="0" presStyleCnt="4"/>
      <dgm:spPr/>
    </dgm:pt>
    <dgm:pt modelId="{0BE0565F-C565-4C20-A630-16BE4640DDE9}" type="pres">
      <dgm:prSet presAssocID="{494D50B8-989A-4E57-8D11-5E57C2C54DBA}" presName="connectorText" presStyleLbl="sibTrans1D1" presStyleIdx="0" presStyleCnt="4"/>
      <dgm:spPr/>
    </dgm:pt>
    <dgm:pt modelId="{4DEB8131-F684-4DEC-835A-8B5F013EB093}" type="pres">
      <dgm:prSet presAssocID="{3031C7D0-C378-4AF4-A90D-20A2DD5CB9F7}" presName="node" presStyleLbl="node1" presStyleIdx="1" presStyleCnt="5">
        <dgm:presLayoutVars>
          <dgm:bulletEnabled val="1"/>
        </dgm:presLayoutVars>
      </dgm:prSet>
      <dgm:spPr/>
    </dgm:pt>
    <dgm:pt modelId="{4338FB88-FFD1-43E8-8219-1C7A96297B4F}" type="pres">
      <dgm:prSet presAssocID="{77A89DC7-D7C8-4D2B-A17D-662DABA83468}" presName="sibTrans" presStyleLbl="sibTrans1D1" presStyleIdx="1" presStyleCnt="4"/>
      <dgm:spPr/>
    </dgm:pt>
    <dgm:pt modelId="{8088E0E4-9408-419C-BE5E-A564EA5C8248}" type="pres">
      <dgm:prSet presAssocID="{77A89DC7-D7C8-4D2B-A17D-662DABA83468}" presName="connectorText" presStyleLbl="sibTrans1D1" presStyleIdx="1" presStyleCnt="4"/>
      <dgm:spPr/>
    </dgm:pt>
    <dgm:pt modelId="{18FFC8CF-2A4A-4D39-A887-50826AAC234D}" type="pres">
      <dgm:prSet presAssocID="{F1987142-D706-469F-8081-E86F0AC19C2F}" presName="node" presStyleLbl="node1" presStyleIdx="2" presStyleCnt="5">
        <dgm:presLayoutVars>
          <dgm:bulletEnabled val="1"/>
        </dgm:presLayoutVars>
      </dgm:prSet>
      <dgm:spPr/>
    </dgm:pt>
    <dgm:pt modelId="{60B04190-9C19-4005-B80C-C5ADE1033DE8}" type="pres">
      <dgm:prSet presAssocID="{B8D94E7B-3287-4E51-91F1-AF28907FED30}" presName="sibTrans" presStyleLbl="sibTrans1D1" presStyleIdx="2" presStyleCnt="4"/>
      <dgm:spPr/>
    </dgm:pt>
    <dgm:pt modelId="{75E99D5C-2A3D-4E79-8D62-D41645EF3485}" type="pres">
      <dgm:prSet presAssocID="{B8D94E7B-3287-4E51-91F1-AF28907FED30}" presName="connectorText" presStyleLbl="sibTrans1D1" presStyleIdx="2" presStyleCnt="4"/>
      <dgm:spPr/>
    </dgm:pt>
    <dgm:pt modelId="{FB667D2E-23D1-4F99-842C-AAC21FC7BE9C}" type="pres">
      <dgm:prSet presAssocID="{7ED887BA-A167-4FC0-B17B-E9C242209B8E}" presName="node" presStyleLbl="node1" presStyleIdx="3" presStyleCnt="5">
        <dgm:presLayoutVars>
          <dgm:bulletEnabled val="1"/>
        </dgm:presLayoutVars>
      </dgm:prSet>
      <dgm:spPr/>
    </dgm:pt>
    <dgm:pt modelId="{0FBDC712-E6DA-4A9D-9B0F-51988DAB5D3E}" type="pres">
      <dgm:prSet presAssocID="{740CD008-33EC-4D72-A501-B9A54BD078AC}" presName="sibTrans" presStyleLbl="sibTrans1D1" presStyleIdx="3" presStyleCnt="4"/>
      <dgm:spPr/>
    </dgm:pt>
    <dgm:pt modelId="{C31C2EFE-657E-4E2D-A021-B110032AB434}" type="pres">
      <dgm:prSet presAssocID="{740CD008-33EC-4D72-A501-B9A54BD078AC}" presName="connectorText" presStyleLbl="sibTrans1D1" presStyleIdx="3" presStyleCnt="4"/>
      <dgm:spPr/>
    </dgm:pt>
    <dgm:pt modelId="{6CDD90A5-EB04-4D95-AF8C-933927F376F9}" type="pres">
      <dgm:prSet presAssocID="{C2F2631E-36CE-41E7-8DEA-4C6B3EDCDC8E}" presName="node" presStyleLbl="node1" presStyleIdx="4" presStyleCnt="5">
        <dgm:presLayoutVars>
          <dgm:bulletEnabled val="1"/>
        </dgm:presLayoutVars>
      </dgm:prSet>
      <dgm:spPr/>
    </dgm:pt>
  </dgm:ptLst>
  <dgm:cxnLst>
    <dgm:cxn modelId="{D0569005-D410-4C1B-BE8C-9133B97C6C41}" type="presOf" srcId="{B8D94E7B-3287-4E51-91F1-AF28907FED30}" destId="{75E99D5C-2A3D-4E79-8D62-D41645EF3485}" srcOrd="1" destOrd="0" presId="urn:microsoft.com/office/officeart/2005/8/layout/bProcess3"/>
    <dgm:cxn modelId="{78FEB10C-6624-49D4-ABE8-4E96ACAB03CC}" srcId="{01F3E7AC-44FA-491C-BBB4-70DA2796C169}" destId="{3031C7D0-C378-4AF4-A90D-20A2DD5CB9F7}" srcOrd="1" destOrd="0" parTransId="{CE55D663-F655-4B88-80EE-6C37CF1AD4C7}" sibTransId="{77A89DC7-D7C8-4D2B-A17D-662DABA83468}"/>
    <dgm:cxn modelId="{30683A13-95EE-441B-8AF7-AD9DD81E2456}" type="presOf" srcId="{77A89DC7-D7C8-4D2B-A17D-662DABA83468}" destId="{4338FB88-FFD1-43E8-8219-1C7A96297B4F}" srcOrd="0" destOrd="0" presId="urn:microsoft.com/office/officeart/2005/8/layout/bProcess3"/>
    <dgm:cxn modelId="{05F0211D-F7F4-46E1-AD29-D5789A136AF5}" type="presOf" srcId="{C2F2631E-36CE-41E7-8DEA-4C6B3EDCDC8E}" destId="{6CDD90A5-EB04-4D95-AF8C-933927F376F9}" srcOrd="0" destOrd="0" presId="urn:microsoft.com/office/officeart/2005/8/layout/bProcess3"/>
    <dgm:cxn modelId="{9BACD93A-FF72-4566-B87D-219C3AA2B41E}" type="presOf" srcId="{7ED887BA-A167-4FC0-B17B-E9C242209B8E}" destId="{FB667D2E-23D1-4F99-842C-AAC21FC7BE9C}" srcOrd="0" destOrd="0" presId="urn:microsoft.com/office/officeart/2005/8/layout/bProcess3"/>
    <dgm:cxn modelId="{CDAE7F60-F001-4088-AF16-FACF4F8EA197}" type="presOf" srcId="{3031C7D0-C378-4AF4-A90D-20A2DD5CB9F7}" destId="{4DEB8131-F684-4DEC-835A-8B5F013EB093}" srcOrd="0" destOrd="0" presId="urn:microsoft.com/office/officeart/2005/8/layout/bProcess3"/>
    <dgm:cxn modelId="{6C440661-72B1-44B2-BD40-D5CC8B6A4629}" type="presOf" srcId="{A414620A-6BC1-4E79-8491-7E2E92D9F727}" destId="{718A3A96-547A-436C-9B62-0D6E5A5A56FE}" srcOrd="0" destOrd="0" presId="urn:microsoft.com/office/officeart/2005/8/layout/bProcess3"/>
    <dgm:cxn modelId="{0F8E6865-36A7-48F2-9C82-F874B50218E0}" type="presOf" srcId="{740CD008-33EC-4D72-A501-B9A54BD078AC}" destId="{C31C2EFE-657E-4E2D-A021-B110032AB434}" srcOrd="1" destOrd="0" presId="urn:microsoft.com/office/officeart/2005/8/layout/bProcess3"/>
    <dgm:cxn modelId="{AF6F6D69-DB3C-4FF1-A83A-25216B0E66FB}" type="presOf" srcId="{01F3E7AC-44FA-491C-BBB4-70DA2796C169}" destId="{A0B31FEB-A5D8-4F7F-97E6-461A941CC157}" srcOrd="0" destOrd="0" presId="urn:microsoft.com/office/officeart/2005/8/layout/bProcess3"/>
    <dgm:cxn modelId="{44143B6D-9A9C-423B-8731-A0D1312A4F9C}" type="presOf" srcId="{B8D94E7B-3287-4E51-91F1-AF28907FED30}" destId="{60B04190-9C19-4005-B80C-C5ADE1033DE8}" srcOrd="0" destOrd="0" presId="urn:microsoft.com/office/officeart/2005/8/layout/bProcess3"/>
    <dgm:cxn modelId="{8E2BAE6D-F104-4CCA-9B2D-CDBE38C85860}" type="presOf" srcId="{F1987142-D706-469F-8081-E86F0AC19C2F}" destId="{18FFC8CF-2A4A-4D39-A887-50826AAC234D}" srcOrd="0" destOrd="0" presId="urn:microsoft.com/office/officeart/2005/8/layout/bProcess3"/>
    <dgm:cxn modelId="{5B972D82-2444-4FC9-BC0F-0148FCFA9330}" type="presOf" srcId="{494D50B8-989A-4E57-8D11-5E57C2C54DBA}" destId="{0BE0565F-C565-4C20-A630-16BE4640DDE9}" srcOrd="1" destOrd="0" presId="urn:microsoft.com/office/officeart/2005/8/layout/bProcess3"/>
    <dgm:cxn modelId="{4F8B1C92-B71E-45C4-8D59-BE9073EC0AF0}" srcId="{01F3E7AC-44FA-491C-BBB4-70DA2796C169}" destId="{A414620A-6BC1-4E79-8491-7E2E92D9F727}" srcOrd="0" destOrd="0" parTransId="{12EC8F48-309A-459B-9A0F-27E6CF0EC3A0}" sibTransId="{494D50B8-989A-4E57-8D11-5E57C2C54DBA}"/>
    <dgm:cxn modelId="{1402AA9E-7ECD-4A61-B504-B1BBEFD53C18}" srcId="{01F3E7AC-44FA-491C-BBB4-70DA2796C169}" destId="{7ED887BA-A167-4FC0-B17B-E9C242209B8E}" srcOrd="3" destOrd="0" parTransId="{25D4D30D-89D8-449E-BA68-8A87DDCA24CC}" sibTransId="{740CD008-33EC-4D72-A501-B9A54BD078AC}"/>
    <dgm:cxn modelId="{9573C6A4-1D85-40A1-8768-09223E83B965}" srcId="{01F3E7AC-44FA-491C-BBB4-70DA2796C169}" destId="{C2F2631E-36CE-41E7-8DEA-4C6B3EDCDC8E}" srcOrd="4" destOrd="0" parTransId="{32C9EDEE-57F9-4D67-8E55-3A9BDAC620BC}" sibTransId="{C4DFAE5B-6439-4F6A-9E2A-B37E15993638}"/>
    <dgm:cxn modelId="{DFF426C1-5829-4892-A013-E55D2D54D48F}" type="presOf" srcId="{494D50B8-989A-4E57-8D11-5E57C2C54DBA}" destId="{D6119D97-26BD-43F7-A280-D67FC0990518}" srcOrd="0" destOrd="0" presId="urn:microsoft.com/office/officeart/2005/8/layout/bProcess3"/>
    <dgm:cxn modelId="{B7FF7DDA-FB4B-4102-9FEE-58A3AF9E074C}" type="presOf" srcId="{740CD008-33EC-4D72-A501-B9A54BD078AC}" destId="{0FBDC712-E6DA-4A9D-9B0F-51988DAB5D3E}" srcOrd="0" destOrd="0" presId="urn:microsoft.com/office/officeart/2005/8/layout/bProcess3"/>
    <dgm:cxn modelId="{50F72DE5-CBB2-4115-9BF7-DD102CB82914}" type="presOf" srcId="{77A89DC7-D7C8-4D2B-A17D-662DABA83468}" destId="{8088E0E4-9408-419C-BE5E-A564EA5C8248}" srcOrd="1" destOrd="0" presId="urn:microsoft.com/office/officeart/2005/8/layout/bProcess3"/>
    <dgm:cxn modelId="{82CCCCEC-5AA8-4C74-B510-B9B4265D37EF}" srcId="{01F3E7AC-44FA-491C-BBB4-70DA2796C169}" destId="{F1987142-D706-469F-8081-E86F0AC19C2F}" srcOrd="2" destOrd="0" parTransId="{46F78E3C-CCE7-4480-9914-ABA23A3FA229}" sibTransId="{B8D94E7B-3287-4E51-91F1-AF28907FED30}"/>
    <dgm:cxn modelId="{88777C8A-F1A4-4E93-9922-7F4B21CB37E1}" type="presParOf" srcId="{A0B31FEB-A5D8-4F7F-97E6-461A941CC157}" destId="{718A3A96-547A-436C-9B62-0D6E5A5A56FE}" srcOrd="0" destOrd="0" presId="urn:microsoft.com/office/officeart/2005/8/layout/bProcess3"/>
    <dgm:cxn modelId="{9DFAA4D3-4E1A-4032-9390-65357F7F1493}" type="presParOf" srcId="{A0B31FEB-A5D8-4F7F-97E6-461A941CC157}" destId="{D6119D97-26BD-43F7-A280-D67FC0990518}" srcOrd="1" destOrd="0" presId="urn:microsoft.com/office/officeart/2005/8/layout/bProcess3"/>
    <dgm:cxn modelId="{3FAE3F25-EFA2-409B-B7CC-CA9CFB727BEB}" type="presParOf" srcId="{D6119D97-26BD-43F7-A280-D67FC0990518}" destId="{0BE0565F-C565-4C20-A630-16BE4640DDE9}" srcOrd="0" destOrd="0" presId="urn:microsoft.com/office/officeart/2005/8/layout/bProcess3"/>
    <dgm:cxn modelId="{0937BE03-6140-4E57-849A-543D60E530B2}" type="presParOf" srcId="{A0B31FEB-A5D8-4F7F-97E6-461A941CC157}" destId="{4DEB8131-F684-4DEC-835A-8B5F013EB093}" srcOrd="2" destOrd="0" presId="urn:microsoft.com/office/officeart/2005/8/layout/bProcess3"/>
    <dgm:cxn modelId="{600F9EED-4B94-4A1B-9880-8CB7B266549B}" type="presParOf" srcId="{A0B31FEB-A5D8-4F7F-97E6-461A941CC157}" destId="{4338FB88-FFD1-43E8-8219-1C7A96297B4F}" srcOrd="3" destOrd="0" presId="urn:microsoft.com/office/officeart/2005/8/layout/bProcess3"/>
    <dgm:cxn modelId="{A999498B-4F4A-4370-B3B3-A9986593ED83}" type="presParOf" srcId="{4338FB88-FFD1-43E8-8219-1C7A96297B4F}" destId="{8088E0E4-9408-419C-BE5E-A564EA5C8248}" srcOrd="0" destOrd="0" presId="urn:microsoft.com/office/officeart/2005/8/layout/bProcess3"/>
    <dgm:cxn modelId="{078FDB77-2C09-4C51-9EF8-40D1DBE17508}" type="presParOf" srcId="{A0B31FEB-A5D8-4F7F-97E6-461A941CC157}" destId="{18FFC8CF-2A4A-4D39-A887-50826AAC234D}" srcOrd="4" destOrd="0" presId="urn:microsoft.com/office/officeart/2005/8/layout/bProcess3"/>
    <dgm:cxn modelId="{852A2E3A-3B0E-42E9-909F-0C627359516E}" type="presParOf" srcId="{A0B31FEB-A5D8-4F7F-97E6-461A941CC157}" destId="{60B04190-9C19-4005-B80C-C5ADE1033DE8}" srcOrd="5" destOrd="0" presId="urn:microsoft.com/office/officeart/2005/8/layout/bProcess3"/>
    <dgm:cxn modelId="{58E1707B-6857-4CE4-B1FD-628B2B7F716B}" type="presParOf" srcId="{60B04190-9C19-4005-B80C-C5ADE1033DE8}" destId="{75E99D5C-2A3D-4E79-8D62-D41645EF3485}" srcOrd="0" destOrd="0" presId="urn:microsoft.com/office/officeart/2005/8/layout/bProcess3"/>
    <dgm:cxn modelId="{3F9710E6-24A1-4043-BEBB-5FA612441BBA}" type="presParOf" srcId="{A0B31FEB-A5D8-4F7F-97E6-461A941CC157}" destId="{FB667D2E-23D1-4F99-842C-AAC21FC7BE9C}" srcOrd="6" destOrd="0" presId="urn:microsoft.com/office/officeart/2005/8/layout/bProcess3"/>
    <dgm:cxn modelId="{FF733E3D-B58F-4F0F-9C2C-1CC3D4D18DDD}" type="presParOf" srcId="{A0B31FEB-A5D8-4F7F-97E6-461A941CC157}" destId="{0FBDC712-E6DA-4A9D-9B0F-51988DAB5D3E}" srcOrd="7" destOrd="0" presId="urn:microsoft.com/office/officeart/2005/8/layout/bProcess3"/>
    <dgm:cxn modelId="{D6E04F9E-35E4-4AF3-9427-E6947A31EA19}" type="presParOf" srcId="{0FBDC712-E6DA-4A9D-9B0F-51988DAB5D3E}" destId="{C31C2EFE-657E-4E2D-A021-B110032AB434}" srcOrd="0" destOrd="0" presId="urn:microsoft.com/office/officeart/2005/8/layout/bProcess3"/>
    <dgm:cxn modelId="{D211F4A2-ED8C-4329-874A-3C049DFEF078}" type="presParOf" srcId="{A0B31FEB-A5D8-4F7F-97E6-461A941CC157}" destId="{6CDD90A5-EB04-4D95-AF8C-933927F376F9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19D97-26BD-43F7-A280-D67FC0990518}">
      <dsp:nvSpPr>
        <dsp:cNvPr id="0" name=""/>
        <dsp:cNvSpPr/>
      </dsp:nvSpPr>
      <dsp:spPr>
        <a:xfrm>
          <a:off x="2577789" y="775711"/>
          <a:ext cx="5611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1133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43562" y="818473"/>
        <a:ext cx="29586" cy="5917"/>
      </dsp:txXfrm>
    </dsp:sp>
    <dsp:sp modelId="{718A3A96-547A-436C-9B62-0D6E5A5A56FE}">
      <dsp:nvSpPr>
        <dsp:cNvPr id="0" name=""/>
        <dsp:cNvSpPr/>
      </dsp:nvSpPr>
      <dsp:spPr>
        <a:xfrm>
          <a:off x="6834" y="49605"/>
          <a:ext cx="2572754" cy="1543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Embryonic</a:t>
          </a:r>
        </a:p>
      </dsp:txBody>
      <dsp:txXfrm>
        <a:off x="6834" y="49605"/>
        <a:ext cx="2572754" cy="1543652"/>
      </dsp:txXfrm>
    </dsp:sp>
    <dsp:sp modelId="{4338FB88-FFD1-43E8-8219-1C7A96297B4F}">
      <dsp:nvSpPr>
        <dsp:cNvPr id="0" name=""/>
        <dsp:cNvSpPr/>
      </dsp:nvSpPr>
      <dsp:spPr>
        <a:xfrm>
          <a:off x="5742277" y="775711"/>
          <a:ext cx="5611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1133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08050" y="818473"/>
        <a:ext cx="29586" cy="5917"/>
      </dsp:txXfrm>
    </dsp:sp>
    <dsp:sp modelId="{4DEB8131-F684-4DEC-835A-8B5F013EB093}">
      <dsp:nvSpPr>
        <dsp:cNvPr id="0" name=""/>
        <dsp:cNvSpPr/>
      </dsp:nvSpPr>
      <dsp:spPr>
        <a:xfrm>
          <a:off x="3171322" y="49605"/>
          <a:ext cx="2572754" cy="1543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Development</a:t>
          </a:r>
        </a:p>
      </dsp:txBody>
      <dsp:txXfrm>
        <a:off x="3171322" y="49605"/>
        <a:ext cx="2572754" cy="1543652"/>
      </dsp:txXfrm>
    </dsp:sp>
    <dsp:sp modelId="{60B04190-9C19-4005-B80C-C5ADE1033DE8}">
      <dsp:nvSpPr>
        <dsp:cNvPr id="0" name=""/>
        <dsp:cNvSpPr/>
      </dsp:nvSpPr>
      <dsp:spPr>
        <a:xfrm>
          <a:off x="1293211" y="1591458"/>
          <a:ext cx="6328976" cy="561133"/>
        </a:xfrm>
        <a:custGeom>
          <a:avLst/>
          <a:gdLst/>
          <a:ahLst/>
          <a:cxnLst/>
          <a:rect l="0" t="0" r="0" b="0"/>
          <a:pathLst>
            <a:path>
              <a:moveTo>
                <a:pt x="6328976" y="0"/>
              </a:moveTo>
              <a:lnTo>
                <a:pt x="6328976" y="297666"/>
              </a:lnTo>
              <a:lnTo>
                <a:pt x="0" y="297666"/>
              </a:lnTo>
              <a:lnTo>
                <a:pt x="0" y="561133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98785" y="1869066"/>
        <a:ext cx="317828" cy="5917"/>
      </dsp:txXfrm>
    </dsp:sp>
    <dsp:sp modelId="{18FFC8CF-2A4A-4D39-A887-50826AAC234D}">
      <dsp:nvSpPr>
        <dsp:cNvPr id="0" name=""/>
        <dsp:cNvSpPr/>
      </dsp:nvSpPr>
      <dsp:spPr>
        <a:xfrm>
          <a:off x="6335810" y="49605"/>
          <a:ext cx="2572754" cy="1543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Market Launch</a:t>
          </a:r>
        </a:p>
      </dsp:txBody>
      <dsp:txXfrm>
        <a:off x="6335810" y="49605"/>
        <a:ext cx="2572754" cy="1543652"/>
      </dsp:txXfrm>
    </dsp:sp>
    <dsp:sp modelId="{0FBDC712-E6DA-4A9D-9B0F-51988DAB5D3E}">
      <dsp:nvSpPr>
        <dsp:cNvPr id="0" name=""/>
        <dsp:cNvSpPr/>
      </dsp:nvSpPr>
      <dsp:spPr>
        <a:xfrm>
          <a:off x="2577789" y="2911098"/>
          <a:ext cx="5611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1133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43562" y="2953859"/>
        <a:ext cx="29586" cy="5917"/>
      </dsp:txXfrm>
    </dsp:sp>
    <dsp:sp modelId="{FB667D2E-23D1-4F99-842C-AAC21FC7BE9C}">
      <dsp:nvSpPr>
        <dsp:cNvPr id="0" name=""/>
        <dsp:cNvSpPr/>
      </dsp:nvSpPr>
      <dsp:spPr>
        <a:xfrm>
          <a:off x="6834" y="2184991"/>
          <a:ext cx="2572754" cy="1543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Expansion</a:t>
          </a:r>
        </a:p>
      </dsp:txBody>
      <dsp:txXfrm>
        <a:off x="6834" y="2184991"/>
        <a:ext cx="2572754" cy="1543652"/>
      </dsp:txXfrm>
    </dsp:sp>
    <dsp:sp modelId="{6CDD90A5-EB04-4D95-AF8C-933927F376F9}">
      <dsp:nvSpPr>
        <dsp:cNvPr id="0" name=""/>
        <dsp:cNvSpPr/>
      </dsp:nvSpPr>
      <dsp:spPr>
        <a:xfrm>
          <a:off x="3171322" y="2184991"/>
          <a:ext cx="2572754" cy="1543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Profitability</a:t>
          </a:r>
        </a:p>
      </dsp:txBody>
      <dsp:txXfrm>
        <a:off x="3171322" y="2184991"/>
        <a:ext cx="2572754" cy="1543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79F9C-1D7A-4FFC-8D25-9FAD57C12B17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9EBF4-9C2D-4274-99C9-5273EDDD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94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6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2133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20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880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43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62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9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9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4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1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6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3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0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2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1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cki@lentinivisa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entinivisas.com/" TargetMode="External"/><Relationship Id="rId2" Type="http://schemas.openxmlformats.org/officeDocument/2006/relationships/hyperlink" Target="mailto:jacki@Lentinivisa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99517-8697-4F07-B783-E31CFAA2D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498600"/>
            <a:ext cx="8915399" cy="2262781"/>
          </a:xfrm>
        </p:spPr>
        <p:txBody>
          <a:bodyPr>
            <a:normAutofit/>
          </a:bodyPr>
          <a:lstStyle/>
          <a:p>
            <a:r>
              <a:rPr lang="en-US" b="1" dirty="0"/>
              <a:t>Investing in the Future:</a:t>
            </a:r>
            <a:br>
              <a:rPr lang="en-US" b="1" dirty="0"/>
            </a:br>
            <a:r>
              <a:rPr lang="en-US" sz="4000" b="1" dirty="0"/>
              <a:t>Temporary and Permanent Visa Options for Employment in the US.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E91A6-7D1A-4C6A-9F0C-C7FB25013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Law Offices of Jacqueline Lentini, LLC</a:t>
            </a:r>
          </a:p>
          <a:p>
            <a:pPr>
              <a:lnSpc>
                <a:spcPct val="100000"/>
              </a:lnSpc>
            </a:pPr>
            <a:r>
              <a:rPr lang="en-US" u="sng" dirty="0">
                <a:solidFill>
                  <a:schemeClr val="tx1"/>
                </a:solidFill>
                <a:ea typeface="DejaVu Sans"/>
                <a:hlinkClick r:id="rId2"/>
              </a:rPr>
              <a:t>jacki@lentinivisas.com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u="sng" dirty="0">
                <a:solidFill>
                  <a:schemeClr val="tx1"/>
                </a:solidFill>
                <a:ea typeface="DejaVu Sans"/>
              </a:rPr>
              <a:t>www.lentinivisas.com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78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AAEF-DF61-42D7-A767-4A5BCD0D8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0861"/>
          </a:xfrm>
        </p:spPr>
        <p:txBody>
          <a:bodyPr/>
          <a:lstStyle/>
          <a:p>
            <a:r>
              <a:rPr lang="en-US" b="1" dirty="0"/>
              <a:t>O-1: Persons of Extraordinary 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4B7CE-8E12-4B87-99EA-AD6C4015F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1494970"/>
            <a:ext cx="9458098" cy="4738919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>
                <a:solidFill>
                  <a:schemeClr val="tx1"/>
                </a:solidFill>
              </a:rPr>
              <a:t>Must demonstrate extraordinary ability in the sciences, arts, education, business or athletics, by sustained national or international acclaim</a:t>
            </a:r>
          </a:p>
          <a:p>
            <a:r>
              <a:rPr lang="en-US" sz="8000" dirty="0">
                <a:solidFill>
                  <a:schemeClr val="tx1"/>
                </a:solidFill>
              </a:rPr>
              <a:t>Must obtain written advisory from appropriate union, if one exists</a:t>
            </a:r>
          </a:p>
          <a:p>
            <a:r>
              <a:rPr lang="en-US" sz="8000" dirty="0">
                <a:solidFill>
                  <a:schemeClr val="tx1"/>
                </a:solidFill>
              </a:rPr>
              <a:t>Must prove has received at least 1 major internationally recognized award (ex. Nobel) or at least 3 of the following:</a:t>
            </a:r>
          </a:p>
          <a:p>
            <a:pPr marL="457200" lvl="1" indent="0">
              <a:buNone/>
            </a:pPr>
            <a:r>
              <a:rPr lang="en-US" sz="6400" dirty="0">
                <a:solidFill>
                  <a:schemeClr val="tx1"/>
                </a:solidFill>
              </a:rPr>
              <a:t>1. Receipt of other nationally/internationally recognized awards;</a:t>
            </a:r>
          </a:p>
          <a:p>
            <a:pPr marL="457200" lvl="1" indent="0">
              <a:buNone/>
            </a:pPr>
            <a:r>
              <a:rPr lang="en-US" sz="6400" dirty="0">
                <a:solidFill>
                  <a:schemeClr val="tx1"/>
                </a:solidFill>
              </a:rPr>
              <a:t>2. Membership in an organization that requires outstanding achievement;</a:t>
            </a:r>
          </a:p>
          <a:p>
            <a:pPr marL="457200" lvl="1" indent="0">
              <a:buNone/>
            </a:pPr>
            <a:r>
              <a:rPr lang="en-US" sz="6400" dirty="0">
                <a:solidFill>
                  <a:schemeClr val="tx1"/>
                </a:solidFill>
              </a:rPr>
              <a:t>3. Published materials about the applicant in professional or major trade publications;</a:t>
            </a:r>
          </a:p>
          <a:p>
            <a:pPr marL="457200" lvl="1" indent="0">
              <a:buNone/>
            </a:pPr>
            <a:r>
              <a:rPr lang="en-US" sz="6400" dirty="0">
                <a:solidFill>
                  <a:schemeClr val="tx1"/>
                </a:solidFill>
              </a:rPr>
              <a:t>4. Participation as judge of the work of others;</a:t>
            </a:r>
          </a:p>
          <a:p>
            <a:pPr marL="457200" lvl="1" indent="0">
              <a:buNone/>
            </a:pPr>
            <a:r>
              <a:rPr lang="en-US" sz="6400" dirty="0">
                <a:solidFill>
                  <a:schemeClr val="tx1"/>
                </a:solidFill>
              </a:rPr>
              <a:t>5. Original scientific or scholarly work or major significance in the field;</a:t>
            </a:r>
          </a:p>
          <a:p>
            <a:pPr marL="457200" lvl="1" indent="0">
              <a:buNone/>
            </a:pPr>
            <a:r>
              <a:rPr lang="en-US" sz="6400" dirty="0">
                <a:solidFill>
                  <a:schemeClr val="tx1"/>
                </a:solidFill>
              </a:rPr>
              <a:t>6. Authorship of scholarly work;</a:t>
            </a:r>
          </a:p>
          <a:p>
            <a:pPr marL="457200" lvl="1" indent="0">
              <a:buNone/>
            </a:pPr>
            <a:r>
              <a:rPr lang="en-US" sz="6400" dirty="0">
                <a:solidFill>
                  <a:schemeClr val="tx1"/>
                </a:solidFill>
              </a:rPr>
              <a:t>7. Employment in a critical or essential capacity at an organization with distinguished reputation; or</a:t>
            </a:r>
          </a:p>
          <a:p>
            <a:pPr marL="457200" lvl="1" indent="0">
              <a:buNone/>
            </a:pPr>
            <a:r>
              <a:rPr lang="en-US" sz="6400" dirty="0">
                <a:solidFill>
                  <a:schemeClr val="tx1"/>
                </a:solidFill>
              </a:rPr>
              <a:t>8. Commanded or will command a high salary in relation to others in the field</a:t>
            </a:r>
          </a:p>
          <a:p>
            <a:r>
              <a:rPr lang="en-US" sz="8000" dirty="0">
                <a:solidFill>
                  <a:schemeClr val="tx1"/>
                </a:solidFill>
              </a:rPr>
              <a:t>Initially issued for 3 years with 1 year extensions and no maximum limit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72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B778D-8EEB-427B-898D-DD0E5BD97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8919"/>
          </a:xfrm>
        </p:spPr>
        <p:txBody>
          <a:bodyPr/>
          <a:lstStyle/>
          <a:p>
            <a:r>
              <a:rPr lang="en-US" b="1" dirty="0"/>
              <a:t>Lawful </a:t>
            </a:r>
            <a:r>
              <a:rPr lang="en-US" b="1" dirty="0">
                <a:solidFill>
                  <a:schemeClr val="tx1"/>
                </a:solidFill>
              </a:rPr>
              <a:t>Permanent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Residency (LPR)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FFDE6-0896-433A-95C2-26F6AC53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27200"/>
            <a:ext cx="8915400" cy="4184022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Synonymous Term:  Immigrant = Lawful Permanent Resident = Green Card Holder = Resident Alien</a:t>
            </a:r>
          </a:p>
          <a:p>
            <a:r>
              <a:rPr lang="en-US" sz="2400" dirty="0"/>
              <a:t>What is a green card?</a:t>
            </a:r>
          </a:p>
          <a:p>
            <a:pPr lvl="1"/>
            <a:r>
              <a:rPr lang="en-US" sz="2000" dirty="0"/>
              <a:t>Allows foreign nationals to reside permanently in the US</a:t>
            </a:r>
          </a:p>
          <a:p>
            <a:pPr lvl="1"/>
            <a:r>
              <a:rPr lang="en-US" sz="2000" dirty="0"/>
              <a:t>Allows foreign nationals to work in the US for any employer</a:t>
            </a:r>
          </a:p>
          <a:p>
            <a:pPr lvl="1"/>
            <a:r>
              <a:rPr lang="en-US" sz="2000" dirty="0"/>
              <a:t>Permits self-employment</a:t>
            </a:r>
          </a:p>
          <a:p>
            <a:r>
              <a:rPr lang="en-US" sz="2400" dirty="0"/>
              <a:t>Avenues to LPR:</a:t>
            </a:r>
          </a:p>
          <a:p>
            <a:pPr lvl="1"/>
            <a:r>
              <a:rPr lang="en-US" sz="2400" dirty="0"/>
              <a:t>Family</a:t>
            </a:r>
          </a:p>
          <a:p>
            <a:pPr lvl="1"/>
            <a:r>
              <a:rPr lang="en-US" sz="2400" b="1" dirty="0"/>
              <a:t>Employment</a:t>
            </a:r>
          </a:p>
          <a:p>
            <a:pPr lvl="1"/>
            <a:r>
              <a:rPr lang="en-US" sz="2400" dirty="0"/>
              <a:t>DV Lottery</a:t>
            </a:r>
          </a:p>
          <a:p>
            <a:pPr lvl="1"/>
            <a:r>
              <a:rPr lang="en-US" sz="2400" dirty="0"/>
              <a:t>Investment</a:t>
            </a:r>
          </a:p>
          <a:p>
            <a:pPr lvl="1"/>
            <a:r>
              <a:rPr lang="en-US" sz="2400" dirty="0"/>
              <a:t>Asylum/Refugee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54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156F4E-ADA3-4057-8B85-DF8BAB30B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04690"/>
          </a:xfrm>
        </p:spPr>
        <p:txBody>
          <a:bodyPr>
            <a:normAutofit/>
          </a:bodyPr>
          <a:lstStyle/>
          <a:p>
            <a:r>
              <a:rPr lang="en-US" b="1" dirty="0"/>
              <a:t>Visa Options for</a:t>
            </a:r>
            <a:br>
              <a:rPr lang="en-US" b="1" dirty="0"/>
            </a:br>
            <a:r>
              <a:rPr lang="en-US" b="1" dirty="0">
                <a:solidFill>
                  <a:schemeClr val="tx1"/>
                </a:solidFill>
              </a:rPr>
              <a:t>Permanent </a:t>
            </a:r>
            <a:r>
              <a:rPr lang="en-US" b="1" dirty="0"/>
              <a:t>Employment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18A562-EFB7-4E69-AB33-5CE9EF361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EB-1</a:t>
            </a:r>
            <a:r>
              <a:rPr lang="en-US" sz="2400" dirty="0"/>
              <a:t>:  Extraordinary Ability, Multi-national Executive or Manager, Outstanding Researcher</a:t>
            </a:r>
          </a:p>
          <a:p>
            <a:r>
              <a:rPr lang="en-US" sz="2400" b="1" dirty="0"/>
              <a:t>EB-2</a:t>
            </a:r>
            <a:r>
              <a:rPr lang="en-US" sz="2400" dirty="0"/>
              <a:t>: Professional with an Advanced Degree, National Interest Waiver, Exceptional Ability</a:t>
            </a:r>
          </a:p>
          <a:p>
            <a:r>
              <a:rPr lang="en-US" sz="2400" b="1" dirty="0"/>
              <a:t>EB-3</a:t>
            </a:r>
            <a:r>
              <a:rPr lang="en-US" sz="2400" dirty="0"/>
              <a:t>:  Professional or Skilled Worker</a:t>
            </a:r>
          </a:p>
          <a:p>
            <a:r>
              <a:rPr lang="en-US" sz="2400" b="1" dirty="0"/>
              <a:t>EB-4</a:t>
            </a:r>
            <a:r>
              <a:rPr lang="en-US" sz="2400" dirty="0"/>
              <a:t>:  Special immigrants such as reacquisition of citizenship, Religious workers</a:t>
            </a:r>
          </a:p>
          <a:p>
            <a:r>
              <a:rPr lang="en-US" sz="2400" b="1" dirty="0"/>
              <a:t>EB-5</a:t>
            </a:r>
            <a:r>
              <a:rPr lang="en-US" sz="2400" dirty="0"/>
              <a:t>: Investor program</a:t>
            </a:r>
          </a:p>
        </p:txBody>
      </p:sp>
    </p:spTree>
    <p:extLst>
      <p:ext uri="{BB962C8B-B14F-4D97-AF65-F5344CB8AC3E}">
        <p14:creationId xmlns:p14="http://schemas.microsoft.com/office/powerpoint/2010/main" val="130467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0BB4-AFC5-4CFE-8D56-1E9EA78A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64AB5-AD9B-4A3F-A618-147D6E073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endParaRPr lang="fr-FR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fr-FR" sz="2800" dirty="0">
                <a:solidFill>
                  <a:srgbClr val="000000"/>
                </a:solidFill>
                <a:ea typeface="DejaVu Sans"/>
              </a:rPr>
              <a:t>Contact Jacqueline Lentini, </a:t>
            </a:r>
          </a:p>
          <a:p>
            <a:pPr algn="ctr">
              <a:lnSpc>
                <a:spcPct val="100000"/>
              </a:lnSpc>
            </a:pPr>
            <a:r>
              <a:rPr lang="fr-FR" sz="2800" dirty="0">
                <a:solidFill>
                  <a:srgbClr val="000000"/>
                </a:solidFill>
                <a:ea typeface="DejaVu Sans"/>
                <a:hlinkClick r:id="rId2"/>
              </a:rPr>
              <a:t>jacki@lentinivisas.com</a:t>
            </a:r>
            <a:endParaRPr lang="fr-FR" sz="2800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fr-FR" sz="2800" dirty="0">
                <a:solidFill>
                  <a:srgbClr val="000000"/>
                </a:solidFill>
                <a:ea typeface="DejaVu Sans"/>
              </a:rPr>
              <a:t>+630-262-1435</a:t>
            </a:r>
          </a:p>
          <a:p>
            <a:pPr algn="ctr">
              <a:lnSpc>
                <a:spcPct val="100000"/>
              </a:lnSpc>
            </a:pPr>
            <a:r>
              <a:rPr lang="fr-FR" sz="2800" dirty="0" err="1">
                <a:solidFill>
                  <a:srgbClr val="000000"/>
                </a:solidFill>
              </a:rPr>
              <a:t>Website</a:t>
            </a:r>
            <a:r>
              <a:rPr lang="fr-FR" sz="2800" dirty="0">
                <a:solidFill>
                  <a:srgbClr val="000000"/>
                </a:solidFill>
              </a:rPr>
              <a:t>: </a:t>
            </a:r>
            <a:r>
              <a:rPr lang="fr-FR" sz="2800" dirty="0">
                <a:solidFill>
                  <a:srgbClr val="000000"/>
                </a:solidFill>
                <a:hlinkClick r:id="rId3"/>
              </a:rPr>
              <a:t>http://lentinivisas.com/</a:t>
            </a:r>
            <a:r>
              <a:rPr lang="fr-FR" sz="2800" dirty="0">
                <a:solidFill>
                  <a:srgbClr val="000000"/>
                </a:solidFill>
              </a:rPr>
              <a:t> </a:t>
            </a:r>
            <a:endParaRPr lang="fr-FR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0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6791B-69D6-4FB8-89F7-29543DC49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Nonimmigrant – Temporary</a:t>
            </a:r>
            <a:br>
              <a:rPr lang="en-US" b="1" dirty="0"/>
            </a:br>
            <a:r>
              <a:rPr lang="en-US" b="1" dirty="0"/>
              <a:t>Immigrant - Permanent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27EA4-4C25-4D67-8C24-E5E290DF7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Nonimmigrant visas </a:t>
            </a:r>
            <a:r>
              <a:rPr lang="en-US" sz="2000" dirty="0">
                <a:solidFill>
                  <a:schemeClr val="tx1"/>
                </a:solidFill>
              </a:rPr>
              <a:t>are for foreign nationals coming temporarily to the US for a specific purpose (tourism, study, work, etc.) and for a specific period of stay as designated on the I-94 record. 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Immigrant visa </a:t>
            </a:r>
            <a:r>
              <a:rPr lang="en-US" sz="2000" dirty="0">
                <a:solidFill>
                  <a:schemeClr val="tx1"/>
                </a:solidFill>
              </a:rPr>
              <a:t>is for the green card process based on employment, a family relationship, diversity visa lottery, or as an asylee/refugee. Individuals are permitted to remain in the US indefinitely and work for any employer in the US. Can pursue the green card process while working in the US on a non-immigrant visa, but may have issues with travel abroad for certain classifications that do not permit immigrant intent (ex. TN, F-1)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6D3C2-46C8-4E44-9CDC-93F4524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Visa Options for </a:t>
            </a:r>
            <a:br>
              <a:rPr lang="en-US" b="1" dirty="0"/>
            </a:br>
            <a:r>
              <a:rPr lang="en-US" b="1" dirty="0">
                <a:solidFill>
                  <a:schemeClr val="tx1"/>
                </a:solidFill>
              </a:rPr>
              <a:t>Temporary </a:t>
            </a:r>
            <a:r>
              <a:rPr lang="en-US" b="1" dirty="0"/>
              <a:t>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19275-6D77-4143-BF1C-98BD7A9E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Alphabet soup of visas:  A, </a:t>
            </a:r>
            <a:r>
              <a:rPr lang="en-US" sz="2400" b="1" dirty="0"/>
              <a:t>B-1</a:t>
            </a:r>
            <a:r>
              <a:rPr lang="en-US" sz="2400" dirty="0"/>
              <a:t>/B-2, </a:t>
            </a:r>
            <a:r>
              <a:rPr lang="en-US" sz="2400" b="1" dirty="0"/>
              <a:t>E-1, E-2</a:t>
            </a:r>
            <a:r>
              <a:rPr lang="en-US" sz="2400" dirty="0"/>
              <a:t>, E-3, F-1, </a:t>
            </a:r>
            <a:r>
              <a:rPr lang="en-US" sz="2400" b="1" dirty="0"/>
              <a:t>H-1B</a:t>
            </a:r>
            <a:r>
              <a:rPr lang="en-US" sz="2400" dirty="0"/>
              <a:t>, H-2A, H-2B, J-1, K, </a:t>
            </a:r>
            <a:r>
              <a:rPr lang="en-US" sz="2400" b="1" dirty="0"/>
              <a:t>L-1A, L-1B</a:t>
            </a:r>
            <a:r>
              <a:rPr lang="en-US" sz="2400" dirty="0"/>
              <a:t>, M-1, </a:t>
            </a:r>
            <a:r>
              <a:rPr lang="en-US" sz="2400" b="1" dirty="0"/>
              <a:t>O-1</a:t>
            </a:r>
            <a:r>
              <a:rPr lang="en-US" sz="2400" dirty="0"/>
              <a:t>, P-1, R-1, U and V visas</a:t>
            </a:r>
          </a:p>
          <a:p>
            <a:pPr lvl="1"/>
            <a:r>
              <a:rPr lang="en-US" sz="2200" b="1" dirty="0"/>
              <a:t>B-1/WB – Business</a:t>
            </a:r>
          </a:p>
          <a:p>
            <a:pPr lvl="1"/>
            <a:r>
              <a:rPr lang="en-US" sz="2200" b="1" dirty="0"/>
              <a:t>E-1, E-2 – Treaty Trader and Treaty Investor</a:t>
            </a:r>
          </a:p>
          <a:p>
            <a:pPr lvl="1"/>
            <a:r>
              <a:rPr lang="en-US" sz="2200" b="1" dirty="0"/>
              <a:t>H-1B - Specialty Occupations</a:t>
            </a:r>
          </a:p>
          <a:p>
            <a:pPr lvl="1"/>
            <a:r>
              <a:rPr lang="en-US" sz="2200" b="1" dirty="0"/>
              <a:t>L-1A, L-1B – Intracompany Transferee</a:t>
            </a:r>
          </a:p>
          <a:p>
            <a:pPr lvl="1"/>
            <a:r>
              <a:rPr lang="en-US" sz="2200" b="1" dirty="0"/>
              <a:t>O-1 – Persons of Extraordinary Ability</a:t>
            </a:r>
          </a:p>
        </p:txBody>
      </p:sp>
    </p:spTree>
    <p:extLst>
      <p:ext uri="{BB962C8B-B14F-4D97-AF65-F5344CB8AC3E}">
        <p14:creationId xmlns:p14="http://schemas.microsoft.com/office/powerpoint/2010/main" val="358187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57DFD-737F-447A-8D77-47433B83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Starting a Business in the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5F738-ACC6-4BDD-B691-F8FF72551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Factors to consider:</a:t>
            </a:r>
          </a:p>
          <a:p>
            <a:r>
              <a:rPr lang="en-US" sz="2400" b="1" dirty="0"/>
              <a:t>What </a:t>
            </a:r>
            <a:r>
              <a:rPr lang="en-US" sz="2400" dirty="0"/>
              <a:t>Type of Business – Limited Liability company, Corporation, S-Corp</a:t>
            </a:r>
          </a:p>
          <a:p>
            <a:r>
              <a:rPr lang="en-US" sz="2400" b="1" dirty="0"/>
              <a:t>Where </a:t>
            </a:r>
            <a:r>
              <a:rPr lang="en-US" sz="2400" dirty="0"/>
              <a:t>to Locate – tax advantage, business presence</a:t>
            </a:r>
          </a:p>
          <a:p>
            <a:r>
              <a:rPr lang="en-US" sz="2400" b="1" dirty="0"/>
              <a:t>When </a:t>
            </a:r>
            <a:r>
              <a:rPr lang="en-US" sz="2400" dirty="0"/>
              <a:t>to Begin – fiscal year, calendar year</a:t>
            </a:r>
            <a:endParaRPr lang="en-US" sz="2400" b="1" dirty="0"/>
          </a:p>
          <a:p>
            <a:r>
              <a:rPr lang="en-US" sz="2400" b="1" dirty="0"/>
              <a:t>How </a:t>
            </a:r>
            <a:r>
              <a:rPr lang="en-US" sz="2400" dirty="0"/>
              <a:t>to start the process – internet research, business attorney</a:t>
            </a:r>
          </a:p>
        </p:txBody>
      </p:sp>
    </p:spTree>
    <p:extLst>
      <p:ext uri="{BB962C8B-B14F-4D97-AF65-F5344CB8AC3E}">
        <p14:creationId xmlns:p14="http://schemas.microsoft.com/office/powerpoint/2010/main" val="421245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2FF89-790C-4E1D-9A48-FBE75A453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Business Start-ups: Arc of Growth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1E79A11-3204-4E58-806E-D1303A8E5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97757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534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45395-551E-4196-86DC-5B6D1532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B-1/WB: Business Visitor Visa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23066-7D60-4D28-BF3E-59318F21B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B-1 – business visa, entry allowed 6 mos. – one year, extensions possible</a:t>
            </a:r>
          </a:p>
          <a:p>
            <a:r>
              <a:rPr lang="en-US" sz="2400" dirty="0"/>
              <a:t>WB – Visa is waived for nationals from certain countries (aka. ESTA)</a:t>
            </a:r>
          </a:p>
          <a:p>
            <a:pPr lvl="1"/>
            <a:r>
              <a:rPr lang="en-US" sz="2200" dirty="0"/>
              <a:t>90 days only, no changes or extension</a:t>
            </a:r>
          </a:p>
          <a:p>
            <a:r>
              <a:rPr lang="en-US" sz="2400" dirty="0"/>
              <a:t>Purpose is for business, to explore business options</a:t>
            </a:r>
          </a:p>
          <a:p>
            <a:r>
              <a:rPr lang="en-US" sz="2400" dirty="0"/>
              <a:t>No productive employment permitted</a:t>
            </a:r>
          </a:p>
        </p:txBody>
      </p:sp>
    </p:spTree>
    <p:extLst>
      <p:ext uri="{BB962C8B-B14F-4D97-AF65-F5344CB8AC3E}">
        <p14:creationId xmlns:p14="http://schemas.microsoft.com/office/powerpoint/2010/main" val="1207195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175DC-15AA-46BF-8AEE-194DFE222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8919"/>
          </a:xfrm>
        </p:spPr>
        <p:txBody>
          <a:bodyPr>
            <a:normAutofit/>
          </a:bodyPr>
          <a:lstStyle/>
          <a:p>
            <a:r>
              <a:rPr lang="en-US" b="1" dirty="0"/>
              <a:t>E-1/E-2: Treaty Trader &amp; Treaty Investor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DBB74-81A0-456F-BE6B-B22D08DC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0" y="1741714"/>
            <a:ext cx="9269412" cy="4492176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Treaty of commerce or navigation or bilateral investment treaty</a:t>
            </a:r>
          </a:p>
          <a:p>
            <a:r>
              <a:rPr lang="en-US" sz="2200" dirty="0">
                <a:solidFill>
                  <a:schemeClr val="tx1"/>
                </a:solidFill>
              </a:rPr>
              <a:t>Qualifying under the treaty (company ownership)</a:t>
            </a:r>
          </a:p>
          <a:p>
            <a:r>
              <a:rPr lang="en-US" sz="2200" dirty="0">
                <a:solidFill>
                  <a:schemeClr val="tx1"/>
                </a:solidFill>
              </a:rPr>
              <a:t>Nationality of the employee or principal</a:t>
            </a:r>
          </a:p>
          <a:p>
            <a:r>
              <a:rPr lang="en-US" sz="2200" dirty="0">
                <a:solidFill>
                  <a:schemeClr val="tx1"/>
                </a:solidFill>
              </a:rPr>
              <a:t>Treaty Trader- substantial trade principally with the U.S.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Volume of trade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Number of transactions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Continued course of trade</a:t>
            </a:r>
          </a:p>
          <a:p>
            <a:r>
              <a:rPr lang="en-US" sz="2200" dirty="0">
                <a:solidFill>
                  <a:schemeClr val="tx1"/>
                </a:solidFill>
              </a:rPr>
              <a:t>Treaty Investor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Active and substantial investment</a:t>
            </a:r>
          </a:p>
          <a:p>
            <a:r>
              <a:rPr lang="en-US" sz="2200" dirty="0">
                <a:solidFill>
                  <a:schemeClr val="tx1"/>
                </a:solidFill>
              </a:rPr>
              <a:t>No maximum length of time to remain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0535B-D409-4446-8601-67111E28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2461"/>
          </a:xfrm>
        </p:spPr>
        <p:txBody>
          <a:bodyPr/>
          <a:lstStyle/>
          <a:p>
            <a:r>
              <a:rPr lang="en-US" b="1" dirty="0"/>
              <a:t>H-1B: Specialty Occupations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AA844-87FF-4BD2-A227-FC5EA7D2C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5886" y="1596572"/>
            <a:ext cx="9588726" cy="44704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Specialty occupation (position must require Bachelor’s degree in specialty &amp; beneficiary must have the degree in that specialty);</a:t>
            </a:r>
          </a:p>
          <a:p>
            <a:r>
              <a:rPr lang="en-US" sz="2000" dirty="0">
                <a:solidFill>
                  <a:schemeClr val="tx1"/>
                </a:solidFill>
              </a:rPr>
              <a:t>Quota imposed on the H-1B category by Congress;</a:t>
            </a:r>
          </a:p>
          <a:p>
            <a:r>
              <a:rPr lang="en-US" sz="2000" dirty="0">
                <a:solidFill>
                  <a:schemeClr val="tx1"/>
                </a:solidFill>
              </a:rPr>
              <a:t>If selected in lottery &amp; approved, starts on Oct. 1 of that year</a:t>
            </a:r>
          </a:p>
          <a:p>
            <a:r>
              <a:rPr lang="en-US" sz="2000" dirty="0">
                <a:solidFill>
                  <a:schemeClr val="tx1"/>
                </a:solidFill>
              </a:rPr>
              <a:t>Valid for a maximum of 6 years (in 3 year increments), but can extend if employer starts green card process</a:t>
            </a:r>
          </a:p>
          <a:p>
            <a:r>
              <a:rPr lang="en-US" sz="2000" dirty="0">
                <a:solidFill>
                  <a:schemeClr val="tx1"/>
                </a:solidFill>
              </a:rPr>
              <a:t>Time outside the US does not count and can be recaptured</a:t>
            </a:r>
          </a:p>
          <a:p>
            <a:r>
              <a:rPr lang="en-US" sz="2000" dirty="0">
                <a:solidFill>
                  <a:schemeClr val="tx1"/>
                </a:solidFill>
              </a:rPr>
              <a:t>Dual intent permitted</a:t>
            </a:r>
          </a:p>
          <a:p>
            <a:r>
              <a:rPr lang="en-US" sz="2000" dirty="0">
                <a:solidFill>
                  <a:schemeClr val="tx1"/>
                </a:solidFill>
              </a:rPr>
              <a:t>Prior to filing an H-1B petition with USCIS, employer must first obtain a certified Labor Condition Application (LCA) from the Department of Labor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08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6B726-5862-49AF-BF12-6128ABA0B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5376"/>
          </a:xfrm>
        </p:spPr>
        <p:txBody>
          <a:bodyPr/>
          <a:lstStyle/>
          <a:p>
            <a:r>
              <a:rPr lang="en-US" b="1" dirty="0"/>
              <a:t>L-1: Intracompany Transferee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B4EB-84BF-436C-BBE4-4BBCF3C3F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57" y="1712686"/>
            <a:ext cx="9414555" cy="4198536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Companies must have proper corporate relationship to be a qualifying organization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New Office situation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Blanket L-1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At least ten L-1 approvals in the past year;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U.S. sales of at least $25 million; or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U.S. work force of at least 1,000 employees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One out of previous three years of employment abroad for foreign national</a:t>
            </a:r>
          </a:p>
          <a:p>
            <a:r>
              <a:rPr lang="en-US" sz="2000" dirty="0">
                <a:solidFill>
                  <a:schemeClr val="tx1"/>
                </a:solidFill>
              </a:rPr>
              <a:t>L-1A manager or executive</a:t>
            </a:r>
          </a:p>
          <a:p>
            <a:r>
              <a:rPr lang="en-US" sz="2000" dirty="0">
                <a:solidFill>
                  <a:schemeClr val="tx1"/>
                </a:solidFill>
              </a:rPr>
              <a:t>L-1B specialized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6152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</TotalTime>
  <Words>913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DejaVu Sans</vt:lpstr>
      <vt:lpstr>Times New Roman</vt:lpstr>
      <vt:lpstr>Wingdings 3</vt:lpstr>
      <vt:lpstr>Wisp</vt:lpstr>
      <vt:lpstr>Investing in the Future: Temporary and Permanent Visa Options for Employment in the US.</vt:lpstr>
      <vt:lpstr>Nonimmigrant – Temporary Immigrant - Permanent</vt:lpstr>
      <vt:lpstr>Visa Options for  Temporary Employment</vt:lpstr>
      <vt:lpstr>Starting a Business in the US</vt:lpstr>
      <vt:lpstr>Business Start-ups: Arc of Growth</vt:lpstr>
      <vt:lpstr>B-1/WB: Business Visitor Visa </vt:lpstr>
      <vt:lpstr>E-1/E-2: Treaty Trader &amp; Treaty Investor </vt:lpstr>
      <vt:lpstr>H-1B: Specialty Occupations</vt:lpstr>
      <vt:lpstr>L-1: Intracompany Transferee</vt:lpstr>
      <vt:lpstr>O-1: Persons of Extraordinary Ability</vt:lpstr>
      <vt:lpstr>Lawful Permanent Residency (LPR)</vt:lpstr>
      <vt:lpstr>Visa Options for Permanent Employment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Investing in the Future</dc:title>
  <dc:creator>Sharon</dc:creator>
  <cp:lastModifiedBy>Sharon</cp:lastModifiedBy>
  <cp:revision>14</cp:revision>
  <dcterms:created xsi:type="dcterms:W3CDTF">2018-07-26T13:44:19Z</dcterms:created>
  <dcterms:modified xsi:type="dcterms:W3CDTF">2018-07-30T14:17:08Z</dcterms:modified>
</cp:coreProperties>
</file>