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4" r:id="rId4"/>
    <p:sldId id="273" r:id="rId5"/>
    <p:sldId id="265" r:id="rId6"/>
    <p:sldId id="257" r:id="rId7"/>
    <p:sldId id="269" r:id="rId8"/>
    <p:sldId id="258" r:id="rId9"/>
    <p:sldId id="268" r:id="rId10"/>
    <p:sldId id="259" r:id="rId11"/>
    <p:sldId id="266" r:id="rId12"/>
    <p:sldId id="270" r:id="rId13"/>
    <p:sldId id="27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1" autoAdjust="0"/>
    <p:restoredTop sz="92206" autoAdjust="0"/>
  </p:normalViewPr>
  <p:slideViewPr>
    <p:cSldViewPr>
      <p:cViewPr varScale="1">
        <p:scale>
          <a:sx n="108" d="100"/>
          <a:sy n="108" d="100"/>
        </p:scale>
        <p:origin x="2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D582-1F17-4E88-A663-0E3C4D829FD8}" type="datetimeFigureOut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7329-95B8-4350-B14F-B7B4DD7A28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F7329-95B8-4350-B14F-B7B4DD7A285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Tell story about </a:t>
            </a:r>
            <a:r>
              <a:rPr lang="en-US" dirty="0" err="1"/>
              <a:t>DiNovo</a:t>
            </a:r>
            <a:r>
              <a:rPr lang="en-US" baseline="0" dirty="0"/>
              <a:t> Adjustment Interview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F7329-95B8-4350-B14F-B7B4DD7A285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jacki@lentinivisas.com</a:t>
            </a:r>
          </a:p>
          <a:p>
            <a:r>
              <a:rPr lang="en-US" dirty="0"/>
              <a:t>630-262-1435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F7329-95B8-4350-B14F-B7B4DD7A285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8794-091F-4839-9565-CF0854B97222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A46A-6519-4B7B-A2A8-8E3DF6737816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9EED-4C03-41C3-B36F-23769A226815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CC4F-5586-4DBD-A342-F70DC410561E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9433-3F29-43F7-8202-05EC155DDB63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9F8D-28A0-4720-97E4-56260316FA66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D473-6DDC-4BEA-B1AC-8B7EF253ED2B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859-9062-48A3-BF2A-0AD3EA279416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962A-277D-43CE-B9EE-DB0D09CAE079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051A-B7D4-42FA-AFE1-CD769BAD09C7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6F9E-B8C0-4478-876A-31C2EA99E593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5C12-0A55-4198-A06B-C18E68BB8F4A}" type="datetime1">
              <a:rPr lang="en-US" smtClean="0"/>
              <a:pPr/>
              <a:t>12/20/18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BFF9-E189-40FC-B36E-A321FCD102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ki@lentinivisa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lentinivisas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cki@lentinivisa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ntinivisa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 Ways to Apply for a Green Card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Law Offices of Jacqueline Lentini</a:t>
            </a:r>
          </a:p>
          <a:p>
            <a:r>
              <a:rPr lang="en-US" dirty="0">
                <a:hlinkClick r:id="rId3"/>
              </a:rPr>
              <a:t>jacki@lentinivisas.com</a:t>
            </a:r>
            <a:endParaRPr lang="en-US" dirty="0"/>
          </a:p>
          <a:p>
            <a:r>
              <a:rPr lang="en-US" dirty="0">
                <a:hlinkClick r:id="rId4"/>
              </a:rPr>
              <a:t>www.lentinivisas.com</a:t>
            </a:r>
            <a:endParaRPr lang="en-US" dirty="0"/>
          </a:p>
          <a:p>
            <a:r>
              <a:rPr lang="en-US" dirty="0"/>
              <a:t>630-262-1435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267200"/>
            <a:ext cx="1247775" cy="138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99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3 - Asylee/Refugee: </a:t>
            </a:r>
            <a:br>
              <a:rPr lang="en-US" dirty="0"/>
            </a:br>
            <a:r>
              <a:rPr lang="en-US" dirty="0"/>
              <a:t>Fleeing Persecution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Refugee applies from </a:t>
            </a:r>
            <a:r>
              <a:rPr lang="en-US" i="1" dirty="0"/>
              <a:t>outside</a:t>
            </a:r>
            <a:r>
              <a:rPr lang="en-US" dirty="0"/>
              <a:t> the U.S.</a:t>
            </a:r>
          </a:p>
          <a:p>
            <a:r>
              <a:rPr lang="en-US" dirty="0"/>
              <a:t>Asylee applies from </a:t>
            </a:r>
            <a:r>
              <a:rPr lang="en-US" i="1" dirty="0"/>
              <a:t>within</a:t>
            </a:r>
            <a:r>
              <a:rPr lang="en-US" dirty="0"/>
              <a:t> the U.S.</a:t>
            </a:r>
          </a:p>
          <a:p>
            <a:r>
              <a:rPr lang="en-US" dirty="0"/>
              <a:t>Must establish well-founded fear of persecution on account of race, religion, nationality, membership in a particular social group or political opinion.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advTm="85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4 -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EB-1:  Extraordinary Ability, National Interest Waiver, Multi-national Executive or Manager</a:t>
            </a:r>
          </a:p>
          <a:p>
            <a:r>
              <a:rPr lang="en-US" dirty="0"/>
              <a:t>EB-2: Outstanding Researcher, Professional with an Advanced Degree</a:t>
            </a:r>
          </a:p>
          <a:p>
            <a:r>
              <a:rPr lang="en-US" dirty="0"/>
              <a:t>EB-3:  Professional or Skilled Worker</a:t>
            </a:r>
          </a:p>
          <a:p>
            <a:r>
              <a:rPr lang="en-US" dirty="0"/>
              <a:t>EB-4:  Special immigrants such as reacquisition of citizenship, religious workers</a:t>
            </a:r>
          </a:p>
          <a:p>
            <a:r>
              <a:rPr lang="en-US" dirty="0"/>
              <a:t>EB-5: Investor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Employment Visa Bulletin</a:t>
            </a:r>
            <a:br>
              <a:rPr lang="en-US" dirty="0"/>
            </a:br>
            <a:r>
              <a:rPr lang="en-US" dirty="0"/>
              <a:t>July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254182"/>
              </p:ext>
            </p:extLst>
          </p:nvPr>
        </p:nvGraphicFramePr>
        <p:xfrm>
          <a:off x="342900" y="1447800"/>
          <a:ext cx="8458200" cy="467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099662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81121202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547775606"/>
                    </a:ext>
                  </a:extLst>
                </a:gridCol>
              </a:tblGrid>
              <a:tr h="1128729">
                <a:tc>
                  <a:txBody>
                    <a:bodyPr/>
                    <a:lstStyle/>
                    <a:p>
                      <a:r>
                        <a:rPr lang="en-US" sz="1600" dirty="0"/>
                        <a:t>Employ-</a:t>
                      </a:r>
                      <a:r>
                        <a:rPr lang="en-US" sz="1600" dirty="0" err="1"/>
                        <a:t>ment</a:t>
                      </a:r>
                      <a:r>
                        <a:rPr lang="en-US" sz="1600" dirty="0"/>
                        <a:t>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 Charge-ability,</a:t>
                      </a:r>
                      <a:r>
                        <a:rPr lang="en-US" sz="1600" baseline="0" dirty="0"/>
                        <a:t> Except those Listed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China,</a:t>
                      </a:r>
                    </a:p>
                    <a:p>
                      <a:r>
                        <a:rPr lang="en-US" sz="1600" dirty="0"/>
                        <a:t>Mainland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El Salvador</a:t>
                      </a:r>
                    </a:p>
                    <a:p>
                      <a:r>
                        <a:rPr lang="en-US" sz="1600" dirty="0"/>
                        <a:t>Guatemala</a:t>
                      </a:r>
                    </a:p>
                    <a:p>
                      <a:r>
                        <a:rPr lang="en-US" sz="1600" dirty="0"/>
                        <a:t>Honduras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Philippines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Vietnam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en-US" sz="1600" baseline="30000" dirty="0"/>
                        <a:t>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01Jan12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01Jan12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903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r>
                        <a:rPr lang="en-US" sz="1600" baseline="30000" dirty="0"/>
                        <a:t>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01Jan15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15Mar09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r>
                        <a:rPr lang="en-US" sz="1600" baseline="30000" dirty="0"/>
                        <a:t>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01Jan13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01Nov08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01Jan17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</a:p>
                    <a:p>
                      <a:r>
                        <a:rPr lang="en-US" sz="1600" dirty="0"/>
                        <a:t>Workers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01May07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01Nov08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01Jan17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</a:t>
                      </a:r>
                      <a:r>
                        <a:rPr lang="en-US" sz="1600" baseline="30000" dirty="0"/>
                        <a:t>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08Feb16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08Feb16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55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r>
                        <a:rPr lang="en-US" sz="1600" baseline="30000" dirty="0"/>
                        <a:t>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01Aug14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01Aug14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24806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Alphabet soup of visas:  A, B-1/B-2, C, E-1, E-2, E-3, F-1, H-1B, H-2A, H-2B, J-1, K, L-1A, L-1B, M-1, O-1, P-1, R-1, U and V visas</a:t>
            </a:r>
          </a:p>
          <a:p>
            <a:r>
              <a:rPr lang="en-US" dirty="0"/>
              <a:t>H-1B main visa-apply abroad or from US like many international students seeking to change status in U.S. to work after graduation</a:t>
            </a:r>
          </a:p>
          <a:p>
            <a:r>
              <a:rPr lang="en-US" dirty="0"/>
              <a:t>Long waits for green card/permanent residency</a:t>
            </a:r>
          </a:p>
          <a:p>
            <a:r>
              <a:rPr lang="en-US" dirty="0"/>
              <a:t>Visa Bulletin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advTm="1404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00CDE4-9E16-49E3-9300-81EC11EFE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Law Offices of Jacqueline Lentini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jacki@lentinivisas.com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www.lentinivisas.com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630-262-1435</a:t>
            </a:r>
          </a:p>
          <a:p>
            <a:endParaRPr lang="en-US" dirty="0"/>
          </a:p>
        </p:txBody>
      </p:sp>
    </p:spTree>
  </p:cSld>
  <p:clrMapOvr>
    <a:masterClrMapping/>
  </p:clrMapOvr>
  <p:transition advTm="374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Permanent Resident (“LPR”)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green card?</a:t>
            </a:r>
          </a:p>
          <a:p>
            <a:pPr lvl="1"/>
            <a:r>
              <a:rPr lang="en-US" dirty="0"/>
              <a:t>Allows foreign nationals to work in the US for any employer</a:t>
            </a:r>
          </a:p>
          <a:p>
            <a:pPr lvl="1"/>
            <a:r>
              <a:rPr lang="en-US" dirty="0"/>
              <a:t>Permits self-employment</a:t>
            </a:r>
          </a:p>
          <a:p>
            <a:pPr lvl="1"/>
            <a:r>
              <a:rPr lang="en-US" dirty="0"/>
              <a:t>Cannot vote</a:t>
            </a:r>
          </a:p>
          <a:p>
            <a:pPr lvl="1"/>
            <a:r>
              <a:rPr lang="en-US" dirty="0"/>
              <a:t>Can be deported if commit a crime that would rise to the level of deportation, i.e. a felony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advTm="134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Immigration Agencies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	-U.S. Citizenship and Immigration Services (USCIS)</a:t>
            </a:r>
          </a:p>
          <a:p>
            <a:pPr>
              <a:buNone/>
            </a:pPr>
            <a:r>
              <a:rPr lang="en-US" dirty="0"/>
              <a:t>	-Customs and Border Protection (CBP)</a:t>
            </a:r>
          </a:p>
          <a:p>
            <a:pPr>
              <a:buNone/>
            </a:pPr>
            <a:r>
              <a:rPr lang="en-US" dirty="0"/>
              <a:t>	-Immigration and Customs Enforcement (</a:t>
            </a:r>
            <a:r>
              <a:rPr lang="en-US"/>
              <a:t>ICE)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u="sng" dirty="0"/>
              <a:t>Other Agencies:</a:t>
            </a:r>
          </a:p>
          <a:p>
            <a:pPr lvl="1"/>
            <a:r>
              <a:rPr lang="en-US" dirty="0"/>
              <a:t>Department of State (“DOS”) issues visas at U.S. Embassies and Consulates abroad</a:t>
            </a:r>
          </a:p>
          <a:p>
            <a:pPr lvl="1"/>
            <a:r>
              <a:rPr lang="en-US" dirty="0"/>
              <a:t>Department of Labor (“DOL”) oversees H-1B and involved in green card through employment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BC65-6F2B-4ECA-85D8-E17F84F9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apply for a Green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2E837-D5C2-43A1-9C03-57DD4C7C0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Diversity (DV) Lottery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Refugee or Asylee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Employment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547E3-7017-403D-999D-AA3843FE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7739C-6CEE-4DC1-BFD9-888CDEF3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0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tape</a:t>
            </a:r>
          </a:p>
        </p:txBody>
      </p:sp>
      <p:pic>
        <p:nvPicPr>
          <p:cNvPr id="5" name="Content Placeholder 4" descr="dreamstime_127052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3345" y="1600200"/>
            <a:ext cx="3017309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1 -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endParaRPr lang="en-US" b="1" dirty="0"/>
          </a:p>
          <a:p>
            <a:r>
              <a:rPr lang="en-US" dirty="0"/>
              <a:t>Immediate Family, spouse, children and parent of a U.S. Citizen (USC) means no wait</a:t>
            </a:r>
          </a:p>
          <a:p>
            <a:r>
              <a:rPr lang="en-US" dirty="0"/>
              <a:t>Unmarried sons and daughters of USC’s 21 years or older (1</a:t>
            </a:r>
            <a:r>
              <a:rPr lang="en-US" baseline="30000" dirty="0"/>
              <a:t>st</a:t>
            </a:r>
            <a:r>
              <a:rPr lang="en-US" dirty="0"/>
              <a:t> Preference)</a:t>
            </a:r>
          </a:p>
          <a:p>
            <a:r>
              <a:rPr lang="en-US" dirty="0"/>
              <a:t>Spouses &amp; unmarried, minor sons &amp; daughters of Permanent Residents (2A Preference)</a:t>
            </a:r>
          </a:p>
          <a:p>
            <a:r>
              <a:rPr lang="en-US" dirty="0"/>
              <a:t>Unmarried Sons and Daughters over </a:t>
            </a:r>
            <a:r>
              <a:rPr lang="en-US"/>
              <a:t>21 of LPRs (2B </a:t>
            </a:r>
            <a:r>
              <a:rPr lang="en-US" dirty="0"/>
              <a:t>Preference)</a:t>
            </a:r>
          </a:p>
          <a:p>
            <a:r>
              <a:rPr lang="en-US" dirty="0"/>
              <a:t>Married sons and daughters of USC’s 21 or older (3</a:t>
            </a:r>
            <a:r>
              <a:rPr lang="en-US" baseline="30000" dirty="0"/>
              <a:t>rd</a:t>
            </a:r>
            <a:r>
              <a:rPr lang="en-US" dirty="0"/>
              <a:t> Preference)</a:t>
            </a:r>
          </a:p>
          <a:p>
            <a:r>
              <a:rPr lang="en-US" dirty="0"/>
              <a:t>Brothers &amp; sisters of USC (4</a:t>
            </a:r>
            <a:r>
              <a:rPr lang="en-US" baseline="30000" dirty="0"/>
              <a:t>th</a:t>
            </a:r>
            <a:r>
              <a:rPr lang="en-US" dirty="0"/>
              <a:t> Preference)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advTm="149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Visa Bulletin</a:t>
            </a:r>
            <a:br>
              <a:rPr lang="en-US" dirty="0"/>
            </a:br>
            <a:r>
              <a:rPr lang="en-US" dirty="0"/>
              <a:t>JULY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399563"/>
              </p:ext>
            </p:extLst>
          </p:nvPr>
        </p:nvGraphicFramePr>
        <p:xfrm>
          <a:off x="228603" y="1447800"/>
          <a:ext cx="8369658" cy="411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90469">
                <a:tc>
                  <a:txBody>
                    <a:bodyPr/>
                    <a:lstStyle/>
                    <a:p>
                      <a:r>
                        <a:rPr lang="en-US" dirty="0"/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Chargeability</a:t>
                      </a:r>
                      <a:r>
                        <a:rPr lang="en-US" baseline="0" dirty="0"/>
                        <a:t> Areas, Except Those Listed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China-</a:t>
                      </a:r>
                    </a:p>
                    <a:p>
                      <a:r>
                        <a:rPr lang="en-US" dirty="0"/>
                        <a:t>Mainland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Philippines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6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Apr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Apr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Apr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Aug 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Jun 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66">
                <a:tc>
                  <a:txBody>
                    <a:bodyPr/>
                    <a:lstStyle/>
                    <a:p>
                      <a:r>
                        <a:rPr lang="en-US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Jun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Jun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Jun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 Jun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Jun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66">
                <a:tc>
                  <a:txBody>
                    <a:bodyPr/>
                    <a:lstStyle/>
                    <a:p>
                      <a:r>
                        <a:rPr lang="en-US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Aug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Aug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Aug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 Mar 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Feb 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6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May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May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May 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Dec 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Apr 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66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Nov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 Nov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 Nov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Jan 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Mar 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2 - Diversity Visa Lottery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school degree required</a:t>
            </a:r>
          </a:p>
          <a:p>
            <a:endParaRPr lang="en-US" dirty="0"/>
          </a:p>
          <a:p>
            <a:r>
              <a:rPr lang="en-US" dirty="0"/>
              <a:t>55,000 limit per fiscal year</a:t>
            </a:r>
          </a:p>
          <a:p>
            <a:endParaRPr lang="en-US" dirty="0"/>
          </a:p>
          <a:p>
            <a:r>
              <a:rPr lang="en-US" dirty="0"/>
              <a:t>Country limit of 7%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www.lentinivisas.com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BFF9-E189-40FC-B36E-A321FCD102C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advTm="263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/>
              <a:t>Diversity Visa Lottery</a:t>
            </a:r>
            <a:br>
              <a:rPr lang="en-US" dirty="0"/>
            </a:br>
            <a:r>
              <a:rPr lang="en-US" dirty="0"/>
              <a:t>July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08159"/>
              </p:ext>
            </p:extLst>
          </p:nvPr>
        </p:nvGraphicFramePr>
        <p:xfrm>
          <a:off x="1143000" y="1447802"/>
          <a:ext cx="7315200" cy="482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194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Allocation cut-off 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404">
                <a:tc>
                  <a:txBody>
                    <a:bodyPr/>
                    <a:lstStyle/>
                    <a:p>
                      <a:r>
                        <a:rPr lang="en-US" dirty="0"/>
                        <a:t>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Except: Egypt - 21,325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98">
                <a:tc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98">
                <a:tc>
                  <a:txBody>
                    <a:bodyPr/>
                    <a:lstStyle/>
                    <a:p>
                      <a:r>
                        <a:rPr lang="en-US" dirty="0"/>
                        <a:t>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Except:  Nepal - 6,950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24">
                <a:tc>
                  <a:txBody>
                    <a:bodyPr/>
                    <a:lstStyle/>
                    <a:p>
                      <a:r>
                        <a:rPr lang="en-US" dirty="0"/>
                        <a:t>South, Central</a:t>
                      </a:r>
                      <a:r>
                        <a:rPr lang="en-US" baseline="0" dirty="0"/>
                        <a:t> America &amp; the Caribbean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98">
                <a:tc>
                  <a:txBody>
                    <a:bodyPr/>
                    <a:lstStyle/>
                    <a:p>
                      <a:r>
                        <a:rPr lang="en-US" dirty="0"/>
                        <a:t>Oceania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98">
                <a:tc>
                  <a:txBody>
                    <a:bodyPr/>
                    <a:lstStyle/>
                    <a:p>
                      <a:r>
                        <a:rPr lang="en-US" dirty="0"/>
                        <a:t>North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1658</TotalTime>
  <Words>686</Words>
  <Application>Microsoft Macintosh PowerPoint</Application>
  <PresentationFormat>On-screen Show (4:3)</PresentationFormat>
  <Paragraphs>205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Four Ways to Apply for a Green Card</vt:lpstr>
      <vt:lpstr>Legal Permanent Resident (“LPR”)</vt:lpstr>
      <vt:lpstr>Immigration Agencies</vt:lpstr>
      <vt:lpstr>Ways to apply for a Green Card</vt:lpstr>
      <vt:lpstr>Red tape</vt:lpstr>
      <vt:lpstr>1 - Family</vt:lpstr>
      <vt:lpstr>Family Visa Bulletin JULY 2018</vt:lpstr>
      <vt:lpstr>2 - Diversity Visa Lottery</vt:lpstr>
      <vt:lpstr>Diversity Visa Lottery July 2018</vt:lpstr>
      <vt:lpstr>3 - Asylee/Refugee:  Fleeing Persecution </vt:lpstr>
      <vt:lpstr>4 - Employment</vt:lpstr>
      <vt:lpstr>Employment Visa Bulletin July 2018</vt:lpstr>
      <vt:lpstr>Employment</vt:lpstr>
      <vt:lpstr>Questions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Ways to Apply for a Green Card</dc:title>
  <dc:creator>Owner</dc:creator>
  <cp:lastModifiedBy>Christine Ristori</cp:lastModifiedBy>
  <cp:revision>122</cp:revision>
  <dcterms:created xsi:type="dcterms:W3CDTF">2010-07-27T21:48:27Z</dcterms:created>
  <dcterms:modified xsi:type="dcterms:W3CDTF">2018-12-20T21:50:05Z</dcterms:modified>
</cp:coreProperties>
</file>