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6" r:id="rId3"/>
    <p:sldId id="267" r:id="rId4"/>
    <p:sldId id="296" r:id="rId5"/>
    <p:sldId id="291" r:id="rId6"/>
    <p:sldId id="257" r:id="rId7"/>
    <p:sldId id="258" r:id="rId8"/>
    <p:sldId id="299" r:id="rId9"/>
    <p:sldId id="298" r:id="rId10"/>
    <p:sldId id="300" r:id="rId11"/>
    <p:sldId id="292" r:id="rId12"/>
    <p:sldId id="269" r:id="rId13"/>
    <p:sldId id="277" r:id="rId14"/>
    <p:sldId id="293" r:id="rId15"/>
    <p:sldId id="288" r:id="rId16"/>
    <p:sldId id="270" r:id="rId17"/>
    <p:sldId id="271" r:id="rId18"/>
    <p:sldId id="279" r:id="rId19"/>
    <p:sldId id="280" r:id="rId20"/>
    <p:sldId id="289" r:id="rId21"/>
    <p:sldId id="297" r:id="rId22"/>
    <p:sldId id="281" r:id="rId23"/>
    <p:sldId id="275" r:id="rId24"/>
    <p:sldId id="286" r:id="rId25"/>
    <p:sldId id="294" r:id="rId26"/>
    <p:sldId id="295" r:id="rId27"/>
    <p:sldId id="287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95F9296A-92F6-4A4F-A3A6-3330651B30C3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71EFCBCF-AD6A-4C23-A43F-A67947D994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72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6EEAF586-A6F5-483C-B502-D35EB04E0AD3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4C757C5D-C102-4453-8D41-3635975652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4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723435" y="4521586"/>
            <a:ext cx="5785956" cy="428210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200" dirty="0">
                <a:latin typeface="Arial"/>
              </a:rPr>
              <a:t>jacki@lentinivisas.com</a:t>
            </a:r>
            <a:endParaRPr dirty="0"/>
          </a:p>
          <a:p>
            <a:r>
              <a:rPr lang="en-US" sz="2200" dirty="0">
                <a:latin typeface="Arial"/>
              </a:rPr>
              <a:t>630-262-1435</a:t>
            </a:r>
            <a:endParaRPr dirty="0"/>
          </a:p>
          <a:p>
            <a:endParaRPr dirty="0"/>
          </a:p>
        </p:txBody>
      </p:sp>
      <p:sp>
        <p:nvSpPr>
          <p:cNvPr id="150" name="CustomShape 2"/>
          <p:cNvSpPr/>
          <p:nvPr/>
        </p:nvSpPr>
        <p:spPr>
          <a:xfrm>
            <a:off x="4097942" y="9041672"/>
            <a:ext cx="3133364" cy="474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4202" tIns="47102" rIns="94202" bIns="47102" anchor="b"/>
          <a:lstStyle/>
          <a:p>
            <a:pPr algn="r">
              <a:lnSpc>
                <a:spcPct val="100000"/>
              </a:lnSpc>
            </a:pPr>
            <a:fld id="{614D12DE-AE57-41C3-996B-F2E409E52451}" type="slidenum">
              <a:rPr lang="en-US" sz="1200">
                <a:solidFill>
                  <a:srgbClr val="000000"/>
                </a:solidFill>
              </a:rPr>
              <a:t>27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264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3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6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39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91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434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7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41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1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4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9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7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7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85566-2A0C-482F-ACC5-14DC2370E3DF}" type="datetimeFigureOut">
              <a:rPr lang="en-US" smtClean="0"/>
              <a:t>7/26/2018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4ECA83-9C8B-4BC2-A1F1-5329F165D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8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ron@lentinivisas.com" TargetMode="External"/><Relationship Id="rId2" Type="http://schemas.openxmlformats.org/officeDocument/2006/relationships/hyperlink" Target="mailto:jacki@lentinivisas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acki@Lentinivisa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e.gov/sevis/student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890776" y="1009194"/>
            <a:ext cx="793539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Valparaiso University: </a:t>
            </a:r>
            <a:b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Temporary and Long Term Employment </a:t>
            </a: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Options for </a:t>
            </a:r>
            <a:r>
              <a:rPr lang="en-US" altLang="en-US" sz="40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International Students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Autofit/>
          </a:bodyPr>
          <a:lstStyle/>
          <a:p>
            <a:r>
              <a:rPr lang="en-US" altLang="en-US" sz="14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sz="14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Law Offices of Jacqueline Lentini, LLC</a:t>
            </a:r>
          </a:p>
          <a:p>
            <a:pPr>
              <a:lnSpc>
                <a:spcPct val="100000"/>
              </a:lnSpc>
            </a:pPr>
            <a:r>
              <a:rPr lang="en-US" sz="1400" u="sng" dirty="0">
                <a:solidFill>
                  <a:schemeClr val="tx1"/>
                </a:solidFill>
                <a:ea typeface="DejaVu Sans"/>
                <a:hlinkClick r:id="rId2"/>
              </a:rPr>
              <a:t>jacki@lentinivisas.com</a:t>
            </a:r>
            <a:endParaRPr lang="en-US" sz="1400" u="sng" dirty="0">
              <a:solidFill>
                <a:schemeClr val="tx1"/>
              </a:solidFill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  <a:hlinkClick r:id="rId3"/>
              </a:rPr>
              <a:t>sharon@lentinivisas.com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400" u="sng" dirty="0">
                <a:solidFill>
                  <a:schemeClr val="tx1"/>
                </a:solidFill>
                <a:ea typeface="DejaVu Sans"/>
              </a:rPr>
              <a:t>www.lentinivisas.com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chemeClr val="tx1"/>
                </a:solidFill>
                <a:ea typeface="DejaVu Sans"/>
              </a:rPr>
              <a:t>+630-262-1435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/>
          <p:nvPr/>
        </p:nvPicPr>
        <p:blipFill>
          <a:blip r:embed="rId4"/>
          <a:stretch/>
        </p:blipFill>
        <p:spPr>
          <a:xfrm>
            <a:off x="2117639" y="4000611"/>
            <a:ext cx="1246320" cy="1380600"/>
          </a:xfrm>
          <a:prstGeom prst="rect">
            <a:avLst/>
          </a:prstGeom>
          <a:ln w="9360">
            <a:noFill/>
          </a:ln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485C94E7-A429-4D4E-A0B0-F508F15F958E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220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6454-63AE-4495-A1BD-AE04ED59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6971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Beyond OPT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645F1-F207-4E30-A298-58B910DE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4" y="1596571"/>
            <a:ext cx="8596668" cy="46518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H-1B employment visa </a:t>
            </a:r>
          </a:p>
          <a:p>
            <a:r>
              <a:rPr lang="en-US" sz="2000" dirty="0">
                <a:solidFill>
                  <a:schemeClr val="tx1"/>
                </a:solidFill>
                <a:ea typeface="Book Antiqua"/>
              </a:rPr>
              <a:t>H-1B petitions are filed on April 1</a:t>
            </a:r>
            <a:r>
              <a:rPr lang="en-US" sz="2000" baseline="14000" dirty="0">
                <a:solidFill>
                  <a:schemeClr val="tx1"/>
                </a:solidFill>
                <a:ea typeface="Book Antiqua"/>
              </a:rPr>
              <a:t>st</a:t>
            </a:r>
            <a:r>
              <a:rPr lang="en-US" sz="2000" dirty="0">
                <a:solidFill>
                  <a:schemeClr val="tx1"/>
                </a:solidFill>
                <a:ea typeface="Book Antiqua"/>
              </a:rPr>
              <a:t> for an October 1</a:t>
            </a:r>
            <a:r>
              <a:rPr lang="en-US" sz="2000" baseline="14000" dirty="0">
                <a:solidFill>
                  <a:schemeClr val="tx1"/>
                </a:solidFill>
                <a:ea typeface="Book Antiqua"/>
              </a:rPr>
              <a:t>st</a:t>
            </a:r>
            <a:r>
              <a:rPr lang="en-US" sz="2000" dirty="0">
                <a:solidFill>
                  <a:schemeClr val="tx1"/>
                </a:solidFill>
                <a:ea typeface="Book Antiqua"/>
              </a:rPr>
              <a:t> start date of any given year based on the start of the federal government’s fiscal year (October 1 – Sept 30)</a:t>
            </a:r>
          </a:p>
          <a:p>
            <a:r>
              <a:rPr lang="en-US" sz="2000" dirty="0">
                <a:solidFill>
                  <a:schemeClr val="tx1"/>
                </a:solidFill>
                <a:ea typeface="Book Antiqua"/>
              </a:rPr>
              <a:t>It is best to begin talking to an employer about a change of status from F-1 to H-1B no later than January so that there is sufficient time to apply by April 1</a:t>
            </a:r>
            <a:r>
              <a:rPr lang="en-US" sz="2000" baseline="14000" dirty="0">
                <a:solidFill>
                  <a:schemeClr val="tx1"/>
                </a:solidFill>
                <a:ea typeface="Book Antiqua"/>
              </a:rPr>
              <a:t>st</a:t>
            </a:r>
            <a:r>
              <a:rPr lang="en-US" sz="2000" dirty="0">
                <a:solidFill>
                  <a:schemeClr val="tx1"/>
                </a:solidFill>
                <a:ea typeface="Book Antiqua"/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 font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The Cap-Gap (F-1 students only)</a:t>
            </a:r>
          </a:p>
          <a:p>
            <a:pPr fontAlgn="ctr"/>
            <a:r>
              <a:rPr lang="en-US" sz="2000" dirty="0">
                <a:solidFill>
                  <a:schemeClr val="tx1"/>
                </a:solidFill>
              </a:rPr>
              <a:t>A period of OPT that extends beyond the date on the F-1 student’s EAD card with a timely filed H-1B petition</a:t>
            </a:r>
          </a:p>
          <a:p>
            <a:pPr fontAlgn="ctr"/>
            <a:r>
              <a:rPr lang="en-US" sz="2000" dirty="0">
                <a:solidFill>
                  <a:schemeClr val="tx1"/>
                </a:solidFill>
              </a:rPr>
              <a:t>Automatic extension of F-1 OPT until September 30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</a:p>
          <a:p>
            <a:pPr fontAlgn="ctr"/>
            <a:r>
              <a:rPr lang="en-US" sz="2000" dirty="0">
                <a:solidFill>
                  <a:schemeClr val="tx1"/>
                </a:solidFill>
              </a:rPr>
              <a:t>Travel abroad not recommended during cap gap period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7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114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H-1B, Employment Visa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2589"/>
            <a:ext cx="8596668" cy="439986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Specialty occupation (position must require Bachelor’s degree in specialty &amp; beneficiary must have the degree in that specialty);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Quota imposed on the H-1B category by Congress;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selected in lottery &amp; approved, starts on Oct. 1 of that year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Valid for a maximum of 6 years (in 3 year increments), but can extend if employer starts green card process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Time outside the US does not count and can be recaptured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Dual intent permitted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8D008EB1-9561-44A7-9224-AEC05EA50DAE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589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371" y="672421"/>
            <a:ext cx="9144000" cy="982208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tx1"/>
                </a:solidFill>
              </a:rPr>
              <a:t>Fiscal Year 2019 H-1B Cap Count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5658" y="2273981"/>
            <a:ext cx="8592456" cy="3517219"/>
          </a:xfrm>
        </p:spPr>
        <p:txBody>
          <a:bodyPr>
            <a:normAutofit/>
          </a:bodyPr>
          <a:lstStyle/>
          <a:p>
            <a:pPr algn="l"/>
            <a:r>
              <a:rPr lang="en-US" sz="2600" dirty="0">
                <a:solidFill>
                  <a:schemeClr val="tx1"/>
                </a:solidFill>
              </a:rPr>
              <a:t>       </a:t>
            </a:r>
            <a:r>
              <a:rPr lang="en-US" sz="2600" b="1" dirty="0">
                <a:solidFill>
                  <a:schemeClr val="tx1"/>
                </a:solidFill>
              </a:rPr>
              <a:t>Cap Type                              Cap Amount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</a:rPr>
              <a:t>H-1B Regular:                                65,000</a:t>
            </a:r>
          </a:p>
          <a:p>
            <a:pPr algn="l"/>
            <a:r>
              <a:rPr lang="en-US" sz="2600" dirty="0">
                <a:solidFill>
                  <a:schemeClr val="tx1"/>
                </a:solidFill>
              </a:rPr>
              <a:t>H-1B Master’s Exemption:        	  20,000</a:t>
            </a:r>
          </a:p>
          <a:p>
            <a:pPr algn="l"/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600">
                <a:solidFill>
                  <a:schemeClr val="tx1"/>
                </a:solidFill>
              </a:rPr>
              <a:t>FY19 </a:t>
            </a:r>
            <a:r>
              <a:rPr lang="en-US" sz="2600" dirty="0">
                <a:solidFill>
                  <a:schemeClr val="tx1"/>
                </a:solidFill>
              </a:rPr>
              <a:t>CAP update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Cap exempt employers: Higher </a:t>
            </a:r>
            <a:r>
              <a:rPr lang="en-US" sz="2600" dirty="0" err="1">
                <a:solidFill>
                  <a:schemeClr val="tx1"/>
                </a:solidFill>
              </a:rPr>
              <a:t>ed</a:t>
            </a:r>
            <a:r>
              <a:rPr lang="en-US" sz="2600" dirty="0">
                <a:solidFill>
                  <a:schemeClr val="tx1"/>
                </a:solidFill>
              </a:rPr>
              <a:t> &amp; affiliated with Higher Ed, Government &amp; Not-for-profit research</a:t>
            </a:r>
          </a:p>
          <a:p>
            <a:pPr algn="l"/>
            <a:endParaRPr lang="en-US" sz="2800" dirty="0"/>
          </a:p>
          <a:p>
            <a:endParaRPr lang="en-US" sz="2800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AB79808F-E6C3-4855-82C6-2E842D933A96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10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91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H-1B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019" y="1538514"/>
            <a:ext cx="8596668" cy="4499429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Prior to filing an H-1B petition with USCIS, employer must first obtain a certified Labor Condition Application (LCA) from the Department of Labor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Must attest to certain employer obligations regarding working conditions, strikes, and wages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Must pay prevailing or actual wage, whichever is higher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The LCA must list the prevailing wage for the position based upon the occupation, location and level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The LCA also requires that the employer create a public access file and post a notice of filing to employees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File I-129 and supporting documents with USCIS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93A3A7F-A470-41AF-B929-5A1841525812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115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Current H-1B USCIS Filing fees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431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$460, I-129H fee</a:t>
            </a:r>
          </a:p>
          <a:p>
            <a:r>
              <a:rPr lang="en-US" sz="2800" dirty="0">
                <a:solidFill>
                  <a:schemeClr val="tx1"/>
                </a:solidFill>
              </a:rPr>
              <a:t>$500, Fraud Prevention and Detection fee</a:t>
            </a:r>
          </a:p>
          <a:p>
            <a:r>
              <a:rPr lang="en-US" sz="2800" dirty="0">
                <a:solidFill>
                  <a:schemeClr val="tx1"/>
                </a:solidFill>
              </a:rPr>
              <a:t>$1,500 or $750 ACWIA user fee</a:t>
            </a:r>
          </a:p>
          <a:p>
            <a:r>
              <a:rPr lang="en-US" sz="2800" dirty="0">
                <a:solidFill>
                  <a:schemeClr val="tx1"/>
                </a:solidFill>
              </a:rPr>
              <a:t>$1,225 Premium Processing fee (optional)</a:t>
            </a:r>
          </a:p>
          <a:p>
            <a:r>
              <a:rPr lang="en-US" sz="2800" dirty="0">
                <a:solidFill>
                  <a:schemeClr val="tx1"/>
                </a:solidFill>
              </a:rPr>
              <a:t>Attorneys fees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158A101A-3D4B-413E-90F9-D68B8E8B64EA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5948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C4E1-AD00-4035-A155-A8B5DC8D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148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Current Political Climate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7966-B159-4CA3-98A0-D8C3C2AA7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4287"/>
            <a:ext cx="8596668" cy="4227076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>
                <a:solidFill>
                  <a:schemeClr val="tx1"/>
                </a:solidFill>
              </a:rPr>
              <a:t>“Buy American, Hire American” (BAHA) influences on the process</a:t>
            </a:r>
          </a:p>
          <a:p>
            <a:r>
              <a:rPr lang="en-US" sz="3100" dirty="0">
                <a:solidFill>
                  <a:schemeClr val="tx1"/>
                </a:solidFill>
              </a:rPr>
              <a:t>Specialty Occupations in general, computer positions in specifics</a:t>
            </a:r>
          </a:p>
          <a:p>
            <a:r>
              <a:rPr lang="en-US" sz="3100" dirty="0">
                <a:solidFill>
                  <a:schemeClr val="tx1"/>
                </a:solidFill>
              </a:rPr>
              <a:t>Wage levels – level 1 wages are given increase scrutiny</a:t>
            </a:r>
          </a:p>
          <a:p>
            <a:r>
              <a:rPr lang="en-US" sz="3100" dirty="0">
                <a:solidFill>
                  <a:schemeClr val="tx1"/>
                </a:solidFill>
              </a:rPr>
              <a:t>H-1B Extensions must have all the same documentation </a:t>
            </a:r>
          </a:p>
          <a:p>
            <a:r>
              <a:rPr lang="en-US" sz="3100" dirty="0">
                <a:solidFill>
                  <a:schemeClr val="tx1"/>
                </a:solidFill>
              </a:rPr>
              <a:t>Greater scrutiny on all H-1B petitions </a:t>
            </a:r>
          </a:p>
          <a:p>
            <a:r>
              <a:rPr lang="en-US" sz="3100" dirty="0">
                <a:solidFill>
                  <a:schemeClr val="tx1"/>
                </a:solidFill>
              </a:rPr>
              <a:t>RFE’s are the norm</a:t>
            </a:r>
          </a:p>
          <a:p>
            <a:r>
              <a:rPr lang="en-US" sz="3100" dirty="0">
                <a:solidFill>
                  <a:schemeClr val="tx1"/>
                </a:solidFill>
              </a:rPr>
              <a:t>Site visits from government agencies on the rise</a:t>
            </a:r>
          </a:p>
          <a:p>
            <a:r>
              <a:rPr lang="en-US" sz="3100" dirty="0">
                <a:solidFill>
                  <a:schemeClr val="tx1"/>
                </a:solidFill>
              </a:rPr>
              <a:t>Stay tuned for other unanticipated changes</a:t>
            </a:r>
          </a:p>
          <a:p>
            <a:endParaRPr lang="en-US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0993C91C-F3B4-4C5C-84DB-590850E074CA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5237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32723" cy="132080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USCIS Fraud Detection and National Security Agency (FDNS)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206895" cy="388077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Administrative Site Visit &amp; Verification Program (ASVVP) 2009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“I certify, under penalty of perjury that this petition and the evidence submitted with it are true and correct to the best of my knowledge. I authorize the release of any information from my records, or from the petitioning organization’s records that USCIS needs to determine eligibility for the benefit being sought. I recognize the authority of USCIS to conduct audits of this petition using publicly available open source information. I also recognize that supporting evidence submitted may be verified by USCIS through any means determined appropriate by USCIS, including but not limited to, on-site compliance reviews.”</a:t>
            </a:r>
          </a:p>
          <a:p>
            <a:r>
              <a:rPr lang="en-US" sz="2000" dirty="0">
                <a:solidFill>
                  <a:schemeClr val="tx1"/>
                </a:solidFill>
              </a:rPr>
              <a:t>USCIS Memo dated Oct. 14, 2010, “Social Networking Sites and Their Importance to FDNS”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267C0F88-2693-44F3-B443-A3D136A4CB61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7449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630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Other Visa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430"/>
            <a:ext cx="10515600" cy="4881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Type</a:t>
            </a:r>
            <a:r>
              <a:rPr lang="en-US" sz="2400" dirty="0">
                <a:solidFill>
                  <a:schemeClr val="tx1"/>
                </a:solidFill>
              </a:rPr>
              <a:t>				 							</a:t>
            </a:r>
            <a:r>
              <a:rPr lang="en-US" sz="2400" u="sng" dirty="0">
                <a:solidFill>
                  <a:schemeClr val="tx1"/>
                </a:solidFill>
              </a:rPr>
              <a:t>Number per fiscal year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E-3, Specialty Occupations for Australians		10,500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H-1B1, for Chileans									1,400</a:t>
            </a:r>
          </a:p>
          <a:p>
            <a:r>
              <a:rPr lang="en-US" sz="2400" dirty="0">
                <a:solidFill>
                  <a:schemeClr val="tx1"/>
                </a:solidFill>
              </a:rPr>
              <a:t>H-1B1, for Singaporeans								5,400</a:t>
            </a:r>
          </a:p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No quotas for the following:</a:t>
            </a:r>
          </a:p>
          <a:p>
            <a:r>
              <a:rPr lang="en-US" sz="2400" dirty="0">
                <a:solidFill>
                  <a:schemeClr val="tx1"/>
                </a:solidFill>
              </a:rPr>
              <a:t>Treaty NAFTA (“TN”) for Mexican and Canadian nationals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J-1, Professor &amp; Research Scholar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O-1, Extraordinary Ability or Achievement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L-1, Intracompany transferee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E-1/E-2, Treaty Trader/Investor 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894DB5D-9640-407F-AF9F-7C41193F82DE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8080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82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E-3 - Australians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7829"/>
            <a:ext cx="8596668" cy="418353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Specialty occupation (position must require a Bachelor’s degree in specialty)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Similar to H-1B, but only for Australian citizens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Annual cap, but has never been reached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Issued in 2 year increments with no maximum limit, but has non-immigrant intent requirement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Can file at any US Consulate abroad or with USCIS (if in the US)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Has LCA obligations just like the H-1B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3515D315-4D83-41D6-ADCD-7E3B29AAB561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5110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025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H-1B1 - Singapore &amp; Chile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854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Specialty occupation (position must require Bachelor’s degree in specialty)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Similar to H-1B, but only for Singaporean and Chilean citizens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Annual cap, but has never been reached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Issued in 1 year increments with no maximum limit, but has non-immigrant intent requirement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Can file at any US Consulate abroad or with USCIS (if in the US)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Must wait for approval to begin employment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Has LCA obligations just like the H-1B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A5F40F3C-3F66-4CB9-9CFB-08B3CF697F39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293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7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U.S. Government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Department of Homeland Security (DHS)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U.S. Citizenship and Immigration Services (USCIS)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Customs and Border Protection (CBP)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Immigration and Customs Enforcement (ICE)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Student and Exchange Visitor Information System (SEVIS)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Department of State (DOS)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US Embassies and Consulates – issues visas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Oversees certain visa categories (J-1)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Department of Labor (DOL)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oversees H-1B visa with the Labor Condition Application (LCA)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involved in green card through employment process 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EBCA328C-D390-4D88-98EC-5B0D9903CD19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2756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Treaty NAFTA (TN)</a:t>
            </a:r>
            <a:r>
              <a:rPr lang="en-US" b="1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Canadian &amp; Mexican citizens only</a:t>
            </a:r>
          </a:p>
          <a:p>
            <a:r>
              <a:rPr lang="en-US" sz="2400" dirty="0">
                <a:solidFill>
                  <a:schemeClr val="tx1"/>
                </a:solidFill>
              </a:rPr>
              <a:t>Only for occupations listed in NAFTA (e.g. Engineer)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Most occupations require a Bachelor’s degree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Most issued in 3 year increments (Consultants for one year or less) with no maximum limit, but has non-immigrant intent requirement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Canadians file at any airport or port of entry into US or with USCIS (if already in the US)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Mexicans must first obtain a visa at a US Consulate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Management Consultant TNs are scrutinized heavily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Changes may be coming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C9DE6DC3-6D8F-4F1B-B16F-BB734AC885A1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3011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BE79-8B25-42F5-9D66-88C998AC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8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J-1 Exchange Visitor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BCDD-1EDB-4A65-8925-16F764002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2246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Employer must be approved through DOS to have a J-1 program </a:t>
            </a:r>
            <a:r>
              <a:rPr lang="en-US" sz="2400" dirty="0">
                <a:solidFill>
                  <a:schemeClr val="tx1"/>
                </a:solidFill>
              </a:rPr>
              <a:t>or use an </a:t>
            </a:r>
            <a:r>
              <a:rPr lang="en-US" sz="2400">
                <a:solidFill>
                  <a:schemeClr val="tx1"/>
                </a:solidFill>
              </a:rPr>
              <a:t>agency which </a:t>
            </a:r>
            <a:r>
              <a:rPr lang="en-US" sz="2400" dirty="0">
                <a:solidFill>
                  <a:schemeClr val="tx1"/>
                </a:solidFill>
              </a:rPr>
              <a:t>can obtain the J in the correct category</a:t>
            </a:r>
          </a:p>
          <a:p>
            <a:r>
              <a:rPr lang="en-US" sz="2400" dirty="0">
                <a:solidFill>
                  <a:schemeClr val="tx1"/>
                </a:solidFill>
              </a:rPr>
              <a:t>5 year limit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Interchangeable Professor/Research Scholar</a:t>
            </a:r>
          </a:p>
          <a:p>
            <a:r>
              <a:rPr lang="en-US" sz="2400" dirty="0">
                <a:solidFill>
                  <a:schemeClr val="tx1"/>
                </a:solidFill>
              </a:rPr>
              <a:t>Short-term Scholar (6 month limit)</a:t>
            </a:r>
          </a:p>
          <a:p>
            <a:r>
              <a:rPr lang="en-US" sz="2400" dirty="0">
                <a:solidFill>
                  <a:schemeClr val="tx1"/>
                </a:solidFill>
              </a:rPr>
              <a:t>2 year home residence requirement – 212(e) – if subject may not apply for an H, L or permanent residency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96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40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O-1, Extraordinary Ability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001"/>
            <a:ext cx="10515600" cy="463754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For person with “</a:t>
            </a:r>
            <a:r>
              <a:rPr lang="en-US" sz="7200" b="1" dirty="0">
                <a:solidFill>
                  <a:schemeClr val="tx1"/>
                </a:solidFill>
              </a:rPr>
              <a:t>extraordinary ability </a:t>
            </a:r>
            <a:r>
              <a:rPr lang="en-US" sz="7200" dirty="0">
                <a:solidFill>
                  <a:schemeClr val="tx1"/>
                </a:solidFill>
              </a:rPr>
              <a:t>in the sciences, arts, education, business 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or athletics, which has been demonstrated by sustained national or international acclaim”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tx1"/>
                </a:solidFill>
              </a:rPr>
              <a:t>(Different criteria for those working in the arts)</a:t>
            </a:r>
          </a:p>
          <a:p>
            <a:r>
              <a:rPr lang="en-US" sz="7200" dirty="0">
                <a:solidFill>
                  <a:schemeClr val="tx1"/>
                </a:solidFill>
              </a:rPr>
              <a:t>Initially issued for 3 years with 1 year extensions and no maximum limit</a:t>
            </a:r>
          </a:p>
          <a:p>
            <a:r>
              <a:rPr lang="en-US" sz="7200" dirty="0">
                <a:solidFill>
                  <a:schemeClr val="tx1"/>
                </a:solidFill>
              </a:rPr>
              <a:t>Must obtain written advisory from appropriate union, if one exists</a:t>
            </a:r>
          </a:p>
          <a:p>
            <a:r>
              <a:rPr lang="en-US" sz="7200" dirty="0">
                <a:solidFill>
                  <a:schemeClr val="tx1"/>
                </a:solidFill>
              </a:rPr>
              <a:t>Must prove has received at least 1 major internationally recognized award (ex. Nobel) or at least 3 of the following: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1. Receipt of other nationally/internationally recognized awards;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2. Membership in an organization that requires outstanding achievement;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3. Published materials about the applicant in professional or major trade publications;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4. Participation as judge of the work of others;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5. Original scientific or scholarly work or major significance in the field;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6. Authorship of scholarly work;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7. Employment in a critical or essential capacity at an organization with distinguished reputation; or</a:t>
            </a:r>
          </a:p>
          <a:p>
            <a:pPr marL="457200" lvl="1" indent="0">
              <a:buNone/>
            </a:pPr>
            <a:r>
              <a:rPr lang="en-US" sz="5500" dirty="0">
                <a:solidFill>
                  <a:schemeClr val="tx1"/>
                </a:solidFill>
              </a:rPr>
              <a:t>8. Commanded or will command a high salary in relation to others in the field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1600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849A676-72EA-4628-9CB1-E977C66870AA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3555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28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L-1 Intracompany Transferee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32371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Companies must have proper corporate relationship to be a qualifying organization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New Office situation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Blanket L-1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At least ten L-1 approvals in the past year;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U.S. sales of at least $25 million; 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U.S. work force of at least 1,000 employees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One out of previous three years of employment abroad for foreign national</a:t>
            </a:r>
          </a:p>
          <a:p>
            <a:r>
              <a:rPr lang="en-US" sz="2000" dirty="0">
                <a:solidFill>
                  <a:schemeClr val="tx1"/>
                </a:solidFill>
              </a:rPr>
              <a:t>L-1A manager or executive</a:t>
            </a:r>
          </a:p>
          <a:p>
            <a:r>
              <a:rPr lang="en-US" sz="2000" dirty="0">
                <a:solidFill>
                  <a:schemeClr val="tx1"/>
                </a:solidFill>
              </a:rPr>
              <a:t>L-1B specialized knowledge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118744E9-B50A-4DE3-A0D8-0B84A174E602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0210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3" y="609600"/>
            <a:ext cx="10348686" cy="8128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Treaty Trader (E-1) &amp; Treaty Investor (E-2)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3029"/>
            <a:ext cx="10515600" cy="4623934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Treaty of commerce or navigation or bilateral investment treaty</a:t>
            </a:r>
          </a:p>
          <a:p>
            <a:r>
              <a:rPr lang="en-US" sz="2200" dirty="0">
                <a:solidFill>
                  <a:schemeClr val="tx1"/>
                </a:solidFill>
              </a:rPr>
              <a:t>Qualifying under the treaty (company ownership)</a:t>
            </a:r>
          </a:p>
          <a:p>
            <a:r>
              <a:rPr lang="en-US" sz="2200" dirty="0">
                <a:solidFill>
                  <a:schemeClr val="tx1"/>
                </a:solidFill>
              </a:rPr>
              <a:t>Nationality of the employee or principal</a:t>
            </a:r>
          </a:p>
          <a:p>
            <a:r>
              <a:rPr lang="en-US" sz="2200" dirty="0">
                <a:solidFill>
                  <a:schemeClr val="tx1"/>
                </a:solidFill>
              </a:rPr>
              <a:t>Treaty Trader- substantial trade principally with the U.S.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Volume of trade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Number of transactions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Continued course of trade</a:t>
            </a:r>
          </a:p>
          <a:p>
            <a:r>
              <a:rPr lang="en-US" sz="2200" dirty="0">
                <a:solidFill>
                  <a:schemeClr val="tx1"/>
                </a:solidFill>
              </a:rPr>
              <a:t>Treaty Investor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Active and substantial investment</a:t>
            </a:r>
          </a:p>
          <a:p>
            <a:r>
              <a:rPr lang="en-US" sz="2200" dirty="0">
                <a:solidFill>
                  <a:schemeClr val="tx1"/>
                </a:solidFill>
              </a:rPr>
              <a:t>No maximum length of time to remain in the U.S.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ABDA85CF-7AE9-49FC-BAA0-AC33399A8AD7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89665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868C-232C-48AC-95A9-8199C0B3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371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The Permanent Step</a:t>
            </a:r>
            <a:r>
              <a:rPr lang="en-US" b="1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F133-81FB-461A-A09E-6296BBFB4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2246"/>
            <a:ext cx="8596668" cy="4436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Synonymous Terms: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Lawful Permanent Resident (LPR) = Green Card Holder = Resident Alien = Immigrant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Avenues to LPR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Family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Employment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DV Lottery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Investment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Refugee/Asylee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5AECD8FD-FEAC-4D9C-A8A3-F3D27564C4E6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5791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2D7E-7858-4BC8-975D-A7E06E1F3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82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Steps you can take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B8CA2-8D3D-4DA4-B765-F421AE43A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3218"/>
            <a:ext cx="8596668" cy="3880773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Maintain your legal status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Keep your passport &amp; I-20 valid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Always check your I-94 for “D/S” after travel abroad</a:t>
            </a:r>
          </a:p>
          <a:p>
            <a:r>
              <a:rPr lang="en-US" sz="2400" dirty="0">
                <a:solidFill>
                  <a:schemeClr val="tx1"/>
                </a:solidFill>
              </a:rPr>
              <a:t>Do not work without authorization – when in doubt, check with the ISO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Complete your degree</a:t>
            </a:r>
          </a:p>
          <a:p>
            <a:r>
              <a:rPr lang="en-US" sz="2400" dirty="0">
                <a:solidFill>
                  <a:schemeClr val="tx1"/>
                </a:solidFill>
              </a:rPr>
              <a:t>Keep your social media outlets clean</a:t>
            </a:r>
          </a:p>
          <a:p>
            <a:r>
              <a:rPr lang="en-US" sz="2400" dirty="0">
                <a:solidFill>
                  <a:schemeClr val="tx1"/>
                </a:solidFill>
              </a:rPr>
              <a:t>Plan ahead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CBB9814-BDDF-407D-BDA2-38C360073F84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2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981200" y="274679"/>
            <a:ext cx="8228160" cy="19133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latin typeface="+mj-lt"/>
                <a:ea typeface="DejaVu Sans"/>
              </a:rPr>
              <a:t>Questions??</a:t>
            </a:r>
          </a:p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latin typeface="+mj-lt"/>
                <a:ea typeface="DejaVu Sans"/>
              </a:rPr>
              <a:t>Contact Jacqueline Lentini, </a:t>
            </a:r>
            <a:r>
              <a:rPr lang="en-US" sz="3600" dirty="0">
                <a:solidFill>
                  <a:srgbClr val="000000"/>
                </a:solidFill>
                <a:latin typeface="+mj-lt"/>
                <a:ea typeface="DejaVu Sans"/>
                <a:hlinkClick r:id="rId3"/>
              </a:rPr>
              <a:t>jacki@lentinivisas.com</a:t>
            </a:r>
            <a:endParaRPr lang="en-US" sz="3600" dirty="0">
              <a:solidFill>
                <a:srgbClr val="000000"/>
              </a:solidFill>
              <a:latin typeface="+mj-lt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latin typeface="+mj-lt"/>
                <a:ea typeface="DejaVu Sans"/>
              </a:rPr>
              <a:t>+630-262-1435</a:t>
            </a:r>
            <a:endParaRPr sz="3600" dirty="0">
              <a:latin typeface="+mj-lt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  <p:sp>
        <p:nvSpPr>
          <p:cNvPr id="146" name="CustomShape 3"/>
          <p:cNvSpPr/>
          <p:nvPr/>
        </p:nvSpPr>
        <p:spPr>
          <a:xfrm>
            <a:off x="8077080" y="6356520"/>
            <a:ext cx="21322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C2F9C8F-DA95-48E4-B609-3C01AE8DCD2A}" type="slidenum">
              <a:rPr lang="en-US" sz="1200">
                <a:solidFill>
                  <a:srgbClr val="8B8B8B"/>
                </a:solidFill>
                <a:latin typeface="Calibri"/>
                <a:ea typeface="DejaVu Sans"/>
              </a:rPr>
              <a:t>27</a:t>
            </a:fld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736" y="2458995"/>
            <a:ext cx="8630164" cy="381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974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95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Nonimmigrant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vs</a:t>
            </a:r>
            <a:r>
              <a:rPr lang="en-US" sz="4800" dirty="0">
                <a:solidFill>
                  <a:schemeClr val="tx1"/>
                </a:solidFill>
              </a:rPr>
              <a:t>. </a:t>
            </a:r>
            <a:r>
              <a:rPr lang="en-US" sz="4800" b="1" dirty="0">
                <a:solidFill>
                  <a:schemeClr val="tx1"/>
                </a:solidFill>
              </a:rPr>
              <a:t>Immigrant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55789"/>
            <a:ext cx="8596668" cy="3880773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chemeClr val="tx1"/>
                </a:solidFill>
              </a:rPr>
              <a:t>Nonimmigrant visas </a:t>
            </a:r>
            <a:r>
              <a:rPr lang="en-US" sz="2200" dirty="0">
                <a:solidFill>
                  <a:schemeClr val="tx1"/>
                </a:solidFill>
              </a:rPr>
              <a:t>are for foreign nationals coming to the US for a specific purpose (tourism, study, work, etc.) and for a specific period of stay as designated on the I-94 record.  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Immigrant visa </a:t>
            </a:r>
            <a:r>
              <a:rPr lang="en-US" sz="2200" dirty="0">
                <a:solidFill>
                  <a:schemeClr val="tx1"/>
                </a:solidFill>
              </a:rPr>
              <a:t>is for the green card process based on employment, a family relationship, diversity visa lottery, or as an asylee/refugee. Individuals are permitted to remain in the US indefinitely and work for any employer in the US. Can pursue the green card process while working in the US on a non-immigrant visa, but may have issues with travel abroad for certain classifications that do not permit immigrant intent (ex. TN, F-1)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FD1A6D80-A0AE-42E2-AE74-18E00C14BA6C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921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529-8699-4DCD-87FE-4FA5DC5E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3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Visa vs. Visa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063C4-3C06-4333-9FC3-EBCD1CB76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Visa – </a:t>
            </a:r>
            <a:r>
              <a:rPr lang="en-US" sz="2400" dirty="0">
                <a:solidFill>
                  <a:schemeClr val="tx1"/>
                </a:solidFill>
              </a:rPr>
              <a:t>(aka visa stamp, visa foil) issued at the U.S. consulate or embassy in home country or a third country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Visa Status – </a:t>
            </a:r>
            <a:r>
              <a:rPr lang="en-US" sz="2400" dirty="0">
                <a:solidFill>
                  <a:schemeClr val="tx1"/>
                </a:solidFill>
              </a:rPr>
              <a:t>assigned at the Port-of-Entry based on the documents presented to the CBP Officer.  Notation is made in the passport and entered into database which generates electronic I-94 record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Note: You may have more than one visa in your passport but you will only have one visa status at a time.</a:t>
            </a:r>
          </a:p>
        </p:txBody>
      </p:sp>
    </p:spTree>
    <p:extLst>
      <p:ext uri="{BB962C8B-B14F-4D97-AF65-F5344CB8AC3E}">
        <p14:creationId xmlns:p14="http://schemas.microsoft.com/office/powerpoint/2010/main" val="9065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45CD-5010-4B13-A294-69AC3CEA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F-1 Student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15B02-8819-4EFD-9830-98ABB4215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0115"/>
            <a:ext cx="8596668" cy="4401248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Curricular Practical Training (CPT) </a:t>
            </a:r>
            <a:r>
              <a:rPr lang="en-US" sz="2000" dirty="0">
                <a:solidFill>
                  <a:schemeClr val="tx1"/>
                </a:solidFill>
              </a:rPr>
              <a:t>– short-term employment authorization during degree program; employment must be integral to the established curriculum; often used for summer internships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Optional Practical Training (OPT) –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Employment must be related to degree program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Most often done at the end of one’s degree, but other options are available especially for grad students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12 months of employment after each consecutive higher degree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Requires DSO recommendation and USCIS authorization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May apply 90 days before completion of degree and up to 60 days after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STEM OPT extensions for certain fields of study</a:t>
            </a:r>
          </a:p>
          <a:p>
            <a:pPr lvl="1"/>
            <a:endParaRPr lang="en-US" dirty="0"/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F104C0BF-BB85-4FF8-8ED6-519A6EFAECA5}"/>
              </a:ext>
            </a:extLst>
          </p:cNvPr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922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775074" y="458640"/>
            <a:ext cx="9434286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rgbClr val="000000"/>
                </a:solidFill>
                <a:latin typeface="+mj-lt"/>
                <a:ea typeface="DejaVu Sans"/>
              </a:rPr>
              <a:t>F-1 students – The Next Step</a:t>
            </a:r>
            <a:endParaRPr b="1" dirty="0">
              <a:latin typeface="+mj-lt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ea typeface="DejaVu Sans"/>
              </a:rPr>
              <a:t>www.lentinivisas.com</a:t>
            </a:r>
            <a:endParaRPr dirty="0"/>
          </a:p>
        </p:txBody>
      </p:sp>
      <p:pic>
        <p:nvPicPr>
          <p:cNvPr id="97" name="Picture 3"/>
          <p:cNvPicPr/>
          <p:nvPr/>
        </p:nvPicPr>
        <p:blipFill>
          <a:blip r:embed="rId2"/>
          <a:stretch/>
        </p:blipFill>
        <p:spPr>
          <a:xfrm>
            <a:off x="6091320" y="3424320"/>
            <a:ext cx="7920" cy="7920"/>
          </a:xfrm>
          <a:prstGeom prst="rect">
            <a:avLst/>
          </a:prstGeom>
          <a:ln w="9360">
            <a:noFill/>
          </a:ln>
        </p:spPr>
      </p:pic>
      <p:sp>
        <p:nvSpPr>
          <p:cNvPr id="98" name="CustomShape 3"/>
          <p:cNvSpPr/>
          <p:nvPr/>
        </p:nvSpPr>
        <p:spPr>
          <a:xfrm>
            <a:off x="1981200" y="1600200"/>
            <a:ext cx="8228160" cy="452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ea typeface="Arial Unicode MS"/>
              </a:rPr>
              <a:t>    </a:t>
            </a:r>
            <a:endParaRPr dirty="0"/>
          </a:p>
        </p:txBody>
      </p:sp>
      <p:sp>
        <p:nvSpPr>
          <p:cNvPr id="99" name="CustomShape 4"/>
          <p:cNvSpPr/>
          <p:nvPr/>
        </p:nvSpPr>
        <p:spPr>
          <a:xfrm>
            <a:off x="8077080" y="6356520"/>
            <a:ext cx="21322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107FF6F-C1C6-4FD1-BBFC-18E31F16C394}" type="slidenum">
              <a:rPr lang="en-US" sz="1200">
                <a:solidFill>
                  <a:srgbClr val="8B8B8B"/>
                </a:solidFill>
                <a:ea typeface="DejaVu Sans"/>
              </a:rPr>
              <a:t>6</a:t>
            </a:fld>
            <a:endParaRPr dirty="0"/>
          </a:p>
        </p:txBody>
      </p:sp>
      <p:sp>
        <p:nvSpPr>
          <p:cNvPr id="100" name="CustomShape 5"/>
          <p:cNvSpPr/>
          <p:nvPr/>
        </p:nvSpPr>
        <p:spPr>
          <a:xfrm>
            <a:off x="775074" y="1832040"/>
            <a:ext cx="8752115" cy="40168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en-US" sz="2400" dirty="0">
                <a:solidFill>
                  <a:srgbClr val="000000"/>
                </a:solidFill>
                <a:ea typeface="DejaVu Sans"/>
              </a:rPr>
              <a:t>F-1 students are allowed a 60 day grace period after completion of a course of study to allow them to either:</a:t>
            </a:r>
          </a:p>
          <a:p>
            <a:pPr marL="342900" indent="-342900">
              <a:spcBef>
                <a:spcPts val="100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Apply for Optional Practical Training; </a:t>
            </a:r>
          </a:p>
          <a:p>
            <a:pPr marL="342900" indent="-342900">
              <a:spcBef>
                <a:spcPts val="100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Prepare to depart the U.S.;</a:t>
            </a:r>
            <a:endParaRPr lang="en-US" sz="2400" dirty="0">
              <a:solidFill>
                <a:srgbClr val="000000"/>
              </a:solidFill>
              <a:ea typeface="DejaVu Sans"/>
            </a:endParaRPr>
          </a:p>
          <a:p>
            <a:pPr marL="342900" indent="-342900">
              <a:lnSpc>
                <a:spcPct val="100000"/>
              </a:lnSpc>
              <a:spcBef>
                <a:spcPts val="100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Apply for a transfer to another SEVP certified school; </a:t>
            </a:r>
          </a:p>
          <a:p>
            <a:pPr marL="342900" indent="-342900">
              <a:lnSpc>
                <a:spcPct val="100000"/>
              </a:lnSpc>
              <a:spcBef>
                <a:spcPts val="100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Request a change of </a:t>
            </a:r>
            <a:r>
              <a:rPr lang="en-US" sz="2400" dirty="0" err="1">
                <a:solidFill>
                  <a:srgbClr val="000000"/>
                </a:solidFill>
              </a:rPr>
              <a:t>ed</a:t>
            </a:r>
            <a:r>
              <a:rPr lang="en-US" sz="2400" dirty="0">
                <a:solidFill>
                  <a:srgbClr val="000000"/>
                </a:solidFill>
              </a:rPr>
              <a:t> level at the current school; or 	</a:t>
            </a:r>
          </a:p>
          <a:p>
            <a:pPr marL="342900" indent="-342900">
              <a:lnSpc>
                <a:spcPct val="100000"/>
              </a:lnSpc>
              <a:spcBef>
                <a:spcPts val="1000"/>
              </a:spcBef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Take steps to otherwise maintain legal status.</a:t>
            </a:r>
          </a:p>
          <a:p>
            <a:pPr>
              <a:lnSpc>
                <a:spcPts val="22"/>
              </a:lnSpc>
              <a:buSzPct val="45000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5088300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915060" y="340899"/>
            <a:ext cx="8228160" cy="12647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1" dirty="0">
                <a:solidFill>
                  <a:srgbClr val="000000"/>
                </a:solidFill>
                <a:latin typeface="+mj-lt"/>
                <a:ea typeface="DejaVu Sans"/>
              </a:rPr>
              <a:t>OPT – The Process</a:t>
            </a:r>
          </a:p>
        </p:txBody>
      </p:sp>
      <p:sp>
        <p:nvSpPr>
          <p:cNvPr id="102" name="CustomShape 2"/>
          <p:cNvSpPr/>
          <p:nvPr/>
        </p:nvSpPr>
        <p:spPr>
          <a:xfrm>
            <a:off x="4648080" y="6356520"/>
            <a:ext cx="289404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8B8B8B"/>
                </a:solidFill>
                <a:latin typeface="Calibri"/>
                <a:ea typeface="DejaVu Sans"/>
              </a:rPr>
              <a:t>www.lentinivisas.com</a:t>
            </a:r>
            <a:endParaRPr dirty="0"/>
          </a:p>
        </p:txBody>
      </p:sp>
      <p:pic>
        <p:nvPicPr>
          <p:cNvPr id="103" name="Picture 3"/>
          <p:cNvPicPr/>
          <p:nvPr/>
        </p:nvPicPr>
        <p:blipFill>
          <a:blip r:embed="rId2"/>
          <a:stretch/>
        </p:blipFill>
        <p:spPr>
          <a:xfrm>
            <a:off x="6091320" y="3424320"/>
            <a:ext cx="7920" cy="7920"/>
          </a:xfrm>
          <a:prstGeom prst="rect">
            <a:avLst/>
          </a:prstGeom>
          <a:ln w="9360">
            <a:noFill/>
          </a:ln>
        </p:spPr>
      </p:pic>
      <p:sp>
        <p:nvSpPr>
          <p:cNvPr id="105" name="CustomShape 4"/>
          <p:cNvSpPr/>
          <p:nvPr/>
        </p:nvSpPr>
        <p:spPr>
          <a:xfrm>
            <a:off x="8077080" y="6356520"/>
            <a:ext cx="21322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0D0CC629-B543-4845-893A-5985519A54B3}" type="slidenum">
              <a:rPr lang="en-US" sz="1200">
                <a:solidFill>
                  <a:srgbClr val="8B8B8B"/>
                </a:solidFill>
                <a:latin typeface="Calibri"/>
                <a:ea typeface="DejaVu Sans"/>
              </a:rPr>
              <a:t>7</a:t>
            </a:fld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103085" y="1605652"/>
            <a:ext cx="9579429" cy="4098461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Visit the International Office for help preparing for the OPT application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Submit I-765 application to USCIS with the proper documents for OPT</a:t>
            </a:r>
          </a:p>
          <a:p>
            <a:r>
              <a:rPr lang="en-US" sz="2200" dirty="0">
                <a:solidFill>
                  <a:schemeClr val="tx1"/>
                </a:solidFill>
              </a:rPr>
              <a:t>After approximately 90 days, USCIS will issue an employment authorization document (EAD)  </a:t>
            </a:r>
          </a:p>
          <a:p>
            <a:r>
              <a:rPr lang="en-US" sz="2200" dirty="0">
                <a:solidFill>
                  <a:schemeClr val="tx1"/>
                </a:solidFill>
              </a:rPr>
              <a:t>Commence employment - A student cannot begin post-graduation practical training employment until he or she has the EAD card </a:t>
            </a:r>
          </a:p>
          <a:p>
            <a:r>
              <a:rPr lang="en-US" sz="2200" dirty="0">
                <a:solidFill>
                  <a:schemeClr val="tx1"/>
                </a:solidFill>
              </a:rPr>
              <a:t>Students participating in OPT may not be unemployed for more than 90 days in F-1 OPT status </a:t>
            </a:r>
          </a:p>
          <a:p>
            <a:r>
              <a:rPr lang="en-US" sz="2200" dirty="0">
                <a:solidFill>
                  <a:schemeClr val="tx1"/>
                </a:solidFill>
              </a:rPr>
              <a:t>Certain courses of study would also entitle the F-1 student to an additional 24 month STEM OPT extension</a:t>
            </a:r>
          </a:p>
        </p:txBody>
      </p:sp>
    </p:spTree>
    <p:extLst>
      <p:ext uri="{BB962C8B-B14F-4D97-AF65-F5344CB8AC3E}">
        <p14:creationId xmlns:p14="http://schemas.microsoft.com/office/powerpoint/2010/main" val="28716827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2A75D-9C51-4409-A9E7-CAFB412C9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5371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0000"/>
                </a:solidFill>
                <a:ea typeface="DejaVu Sans"/>
              </a:rPr>
              <a:t>STEM Optional Practical Training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53485-30FB-4CD1-A351-1EF760EA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7027"/>
            <a:ext cx="8596668" cy="4426858"/>
          </a:xfrm>
        </p:spPr>
        <p:txBody>
          <a:bodyPr>
            <a:noAutofit/>
          </a:bodyPr>
          <a:lstStyle/>
          <a:p>
            <a:r>
              <a:rPr lang="en-US" sz="2200" dirty="0"/>
              <a:t>STEM - degrees in Science, Technology, Engineering and Math. The complete list of STEM approved degrees for OPT extension purposes is listed at </a:t>
            </a:r>
            <a:r>
              <a:rPr lang="en-US" sz="2200" dirty="0">
                <a:hlinkClick r:id="rId2"/>
              </a:rPr>
              <a:t>http://www.ice.gov/sevis/students/</a:t>
            </a:r>
            <a:r>
              <a:rPr lang="en-US" sz="2200" dirty="0"/>
              <a:t> </a:t>
            </a:r>
          </a:p>
          <a:p>
            <a:r>
              <a:rPr lang="en-US" sz="2200" dirty="0"/>
              <a:t>STEM OPT extensions may only be for employment at an employer enrolled in E-Verify</a:t>
            </a:r>
          </a:p>
          <a:p>
            <a:r>
              <a:rPr lang="en-US" sz="2200" dirty="0"/>
              <a:t>A STEM OPT extension application should be filed with USCIS 90-120 days prior to the expiration of the student’s current OPT  </a:t>
            </a:r>
          </a:p>
          <a:p>
            <a:r>
              <a:rPr lang="en-US" sz="2200" dirty="0">
                <a:solidFill>
                  <a:srgbClr val="000000"/>
                </a:solidFill>
              </a:rPr>
              <a:t>Employment may continue for up to 180 days beyond the current EAD card expiration with a timely filed STEM OPT application</a:t>
            </a:r>
          </a:p>
          <a:p>
            <a:r>
              <a:rPr lang="en-US" sz="2200" dirty="0"/>
              <a:t>May apply only once for a STEM extension, (24 </a:t>
            </a:r>
            <a:r>
              <a:rPr lang="en-US" sz="2200" dirty="0" err="1"/>
              <a:t>mos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004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AF74-CF4D-4F07-AF22-D3913A2D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88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Common employment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FE6D1-D816-4A48-8B6B-18C2B3F85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86857"/>
            <a:ext cx="8596668" cy="415450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Online applications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Are you authorized to work in the U.S.?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Will you need sponsorship?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they don’t ask, when should visa sponsorship be discussed?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Large vs Small Employers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Legal work may be done in-house or out-sourced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63615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2061</TotalTime>
  <Words>2185</Words>
  <Application>Microsoft Office PowerPoint</Application>
  <PresentationFormat>Widescreen</PresentationFormat>
  <Paragraphs>236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 Unicode MS</vt:lpstr>
      <vt:lpstr>Book Antiqua</vt:lpstr>
      <vt:lpstr>Calibri</vt:lpstr>
      <vt:lpstr>DejaVu Sans</vt:lpstr>
      <vt:lpstr>Times New Roman</vt:lpstr>
      <vt:lpstr>Trebuchet MS</vt:lpstr>
      <vt:lpstr>Wingdings</vt:lpstr>
      <vt:lpstr>Wingdings 3</vt:lpstr>
      <vt:lpstr>Facet</vt:lpstr>
      <vt:lpstr>Valparaiso University:  Temporary and Long Term Employment Options for International Students</vt:lpstr>
      <vt:lpstr>U.S. Government Agencies</vt:lpstr>
      <vt:lpstr>Nonimmigrant vs. Immigrant</vt:lpstr>
      <vt:lpstr>Visa vs. Visa Status</vt:lpstr>
      <vt:lpstr>F-1 Student Employment</vt:lpstr>
      <vt:lpstr>PowerPoint Presentation</vt:lpstr>
      <vt:lpstr>PowerPoint Presentation</vt:lpstr>
      <vt:lpstr>STEM Optional Practical Training </vt:lpstr>
      <vt:lpstr>Common employment questions</vt:lpstr>
      <vt:lpstr>Beyond OPT </vt:lpstr>
      <vt:lpstr>H-1B, Employment Visa</vt:lpstr>
      <vt:lpstr>Fiscal Year 2019 H-1B Cap Count</vt:lpstr>
      <vt:lpstr>H-1B Process</vt:lpstr>
      <vt:lpstr>Current H-1B USCIS Filing fees </vt:lpstr>
      <vt:lpstr>Current Political Climate Issues</vt:lpstr>
      <vt:lpstr>USCIS Fraud Detection and National Security Agency (FDNS)</vt:lpstr>
      <vt:lpstr>Other Visa Categories</vt:lpstr>
      <vt:lpstr>E-3 - Australians</vt:lpstr>
      <vt:lpstr>H-1B1 - Singapore &amp; Chile</vt:lpstr>
      <vt:lpstr>Treaty NAFTA (TN)  </vt:lpstr>
      <vt:lpstr>J-1 Exchange Visitor </vt:lpstr>
      <vt:lpstr>O-1, Extraordinary Ability </vt:lpstr>
      <vt:lpstr>L-1 Intracompany Transferee</vt:lpstr>
      <vt:lpstr>Treaty Trader (E-1) &amp; Treaty Investor (E-2)</vt:lpstr>
      <vt:lpstr>The Permanent Step </vt:lpstr>
      <vt:lpstr>Steps you can take now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2016 Immigration Almanac: An Overview to Prepare for H-1B Season &amp; Permanent Residency</dc:title>
  <dc:creator>Jacki</dc:creator>
  <cp:lastModifiedBy>Sharon</cp:lastModifiedBy>
  <cp:revision>150</cp:revision>
  <cp:lastPrinted>2018-04-05T17:14:45Z</cp:lastPrinted>
  <dcterms:created xsi:type="dcterms:W3CDTF">2015-10-05T23:07:03Z</dcterms:created>
  <dcterms:modified xsi:type="dcterms:W3CDTF">2018-07-26T14:55:51Z</dcterms:modified>
</cp:coreProperties>
</file>